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7">
  <p:sldMasterIdLst>
    <p:sldMasterId id="2147483732" r:id="rId1"/>
    <p:sldMasterId id="2147483744" r:id="rId2"/>
  </p:sldMasterIdLst>
  <p:notesMasterIdLst>
    <p:notesMasterId r:id="rId42"/>
  </p:notesMasterIdLst>
  <p:handoutMasterIdLst>
    <p:handoutMasterId r:id="rId43"/>
  </p:handoutMasterIdLst>
  <p:sldIdLst>
    <p:sldId id="256" r:id="rId3"/>
    <p:sldId id="295" r:id="rId4"/>
    <p:sldId id="326" r:id="rId5"/>
    <p:sldId id="328" r:id="rId6"/>
    <p:sldId id="353" r:id="rId7"/>
    <p:sldId id="318" r:id="rId8"/>
    <p:sldId id="303" r:id="rId9"/>
    <p:sldId id="261" r:id="rId10"/>
    <p:sldId id="311" r:id="rId11"/>
    <p:sldId id="275" r:id="rId12"/>
    <p:sldId id="262" r:id="rId13"/>
    <p:sldId id="287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40" r:id="rId22"/>
    <p:sldId id="349" r:id="rId23"/>
    <p:sldId id="341" r:id="rId24"/>
    <p:sldId id="342" r:id="rId25"/>
    <p:sldId id="348" r:id="rId26"/>
    <p:sldId id="343" r:id="rId27"/>
    <p:sldId id="351" r:id="rId28"/>
    <p:sldId id="346" r:id="rId29"/>
    <p:sldId id="280" r:id="rId30"/>
    <p:sldId id="281" r:id="rId31"/>
    <p:sldId id="270" r:id="rId32"/>
    <p:sldId id="283" r:id="rId33"/>
    <p:sldId id="271" r:id="rId34"/>
    <p:sldId id="272" r:id="rId35"/>
    <p:sldId id="282" r:id="rId36"/>
    <p:sldId id="273" r:id="rId37"/>
    <p:sldId id="319" r:id="rId38"/>
    <p:sldId id="320" r:id="rId39"/>
    <p:sldId id="350" r:id="rId40"/>
    <p:sldId id="274" r:id="rId4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DE2E47"/>
    <a:srgbClr val="FE3CCB"/>
    <a:srgbClr val="AF0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597" autoAdjust="0"/>
    <p:restoredTop sz="94614" autoAdjust="0"/>
  </p:normalViewPr>
  <p:slideViewPr>
    <p:cSldViewPr>
      <p:cViewPr>
        <p:scale>
          <a:sx n="100" d="100"/>
          <a:sy n="100" d="100"/>
        </p:scale>
        <p:origin x="-194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ko-KR"/>
              <a:t>FHD302-2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ko-KR"/>
              <a:t>FHD302-2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B4EC0-6723-4A8D-9372-B42C344F0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85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ko-KR"/>
              <a:t>FHD302-2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ko-KR"/>
              <a:t>FHD302-2</a:t>
            </a:r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C7E26-B1E7-43C7-BE79-780D3F3182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0448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7E26-B1E7-43C7-BE79-780D3F3182F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7E26-B1E7-43C7-BE79-780D3F3182F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7E26-B1E7-43C7-BE79-780D3F3182F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739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7E26-B1E7-43C7-BE79-780D3F3182F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12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8EA-951F-4AB1-BB4E-7E5B64AFFA49}" type="datetime1">
              <a:rPr lang="ko-KR" altLang="en-US" smtClean="0"/>
              <a:pPr/>
              <a:t>2019-07-24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EF15-9A05-4E8F-9C18-F56785E596FF}" type="datetime1">
              <a:rPr lang="ko-KR" altLang="en-US" smtClean="0"/>
              <a:pPr/>
              <a:t>2019-07-24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77EB-29EA-45E9-9C99-C986661AC5F9}" type="datetime1">
              <a:rPr lang="ko-KR" altLang="en-US" smtClean="0"/>
              <a:pPr/>
              <a:t>2019-07-24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8EA-951F-4AB1-BB4E-7E5B64AFFA4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00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5911-7FBD-47D3-9F77-82BCFA77CD5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78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F4CB-D1FF-4EC4-BA65-78F7D3BDB34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01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2F29-5957-4808-A816-360086E93D4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55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7017-ED8E-4CC9-9968-4585217103A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6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3FB-EBFF-4198-8055-811C575471B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2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3E23-9841-465B-9453-3A2E47EDA8C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51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A4F5-DAEC-40C4-8056-A80FC50EE7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4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5911-7FBD-47D3-9F77-82BCFA77CD56}" type="datetime1">
              <a:rPr lang="ko-KR" altLang="en-US" smtClean="0"/>
              <a:pPr/>
              <a:t>2019-07-24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A656-73D7-4094-8E85-A51316DC6CC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37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EF15-9A05-4E8F-9C18-F56785E596F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53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77EB-29EA-45E9-9C99-C986661AC5F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F4CB-D1FF-4EC4-BA65-78F7D3BDB34D}" type="datetime1">
              <a:rPr lang="ko-KR" altLang="en-US" smtClean="0"/>
              <a:pPr/>
              <a:t>2019-07-24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2F29-5957-4808-A816-360086E93D47}" type="datetime1">
              <a:rPr lang="ko-KR" altLang="en-US" smtClean="0"/>
              <a:pPr/>
              <a:t>2019-07-24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7017-ED8E-4CC9-9968-4585217103A7}" type="datetime1">
              <a:rPr lang="ko-KR" altLang="en-US" smtClean="0"/>
              <a:pPr/>
              <a:t>2019-07-24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3FB-EBFF-4198-8055-811C575471B7}" type="datetime1">
              <a:rPr lang="ko-KR" altLang="en-US" smtClean="0"/>
              <a:pPr/>
              <a:t>2019-07-24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3E23-9841-465B-9453-3A2E47EDA8CA}" type="datetime1">
              <a:rPr lang="ko-KR" altLang="en-US" smtClean="0"/>
              <a:pPr/>
              <a:t>2019-07-24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A4F5-DAEC-40C4-8056-A80FC50EE7AA}" type="datetime1">
              <a:rPr lang="ko-KR" altLang="en-US" smtClean="0"/>
              <a:pPr/>
              <a:t>2019-07-24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A656-73D7-4094-8E85-A51316DC6CC3}" type="datetime1">
              <a:rPr lang="ko-KR" altLang="en-US" smtClean="0"/>
              <a:pPr/>
              <a:t>2019-07-24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CDC-690C-4D35-97F6-7F563AFE1A9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61548-B72A-4A48-9830-049A105D1706}" type="datetime1">
              <a:rPr lang="ko-KR" altLang="en-US" smtClean="0"/>
              <a:pPr/>
              <a:t>2019-07-24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5CDC-690C-4D35-97F6-7F563AFE1A9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61548-B72A-4A48-9830-049A105D170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2019-07-24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5CDC-690C-4D35-97F6-7F563AFE1A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0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4139952" y="322734"/>
            <a:ext cx="4752528" cy="595908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사용설명서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FHD503</a:t>
            </a: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260648"/>
            <a:ext cx="8712968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67665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65" y="1326282"/>
            <a:ext cx="4715691" cy="48691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620688"/>
            <a:ext cx="8496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-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렌즈 시야 내의 유리는 항상 청결하게 유지하여 주십시오</a:t>
            </a: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. </a:t>
            </a:r>
            <a:r>
              <a:rPr kumimoji="1" lang="ko-KR" altLang="en-US" sz="1400" b="1" dirty="0" smtClean="0">
                <a:solidFill>
                  <a:prstClr val="black"/>
                </a:solidFill>
                <a:latin typeface="+mn-ea"/>
                <a:cs typeface="굴림" pitchFamily="50" charset="-127"/>
              </a:rPr>
              <a:t>이물질로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인해 </a:t>
            </a:r>
            <a:r>
              <a:rPr kumimoji="1" lang="ko-KR" altLang="en-US" sz="1400" b="1" dirty="0" smtClean="0">
                <a:solidFill>
                  <a:prstClr val="black"/>
                </a:solidFill>
                <a:latin typeface="+mn-ea"/>
                <a:cs typeface="굴림" pitchFamily="50" charset="-127"/>
              </a:rPr>
              <a:t>녹화 영상이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선명하지   </a:t>
            </a:r>
            <a:endParaRPr kumimoji="1" lang="en-US" altLang="ko-KR" sz="1400" b="1" dirty="0">
              <a:solidFill>
                <a:prstClr val="black"/>
              </a:solidFill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 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않을 수 있으며 </a:t>
            </a:r>
            <a:r>
              <a:rPr kumimoji="1" lang="ko-KR" altLang="en-US" sz="1400" b="1" dirty="0" smtClean="0">
                <a:solidFill>
                  <a:prstClr val="black"/>
                </a:solidFill>
                <a:latin typeface="+mn-ea"/>
                <a:cs typeface="굴림" pitchFamily="50" charset="-127"/>
              </a:rPr>
              <a:t>심지어 사고 상황이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제대로 기록되지 않을 </a:t>
            </a:r>
            <a:r>
              <a:rPr kumimoji="1" lang="ko-KR" altLang="en-US" sz="1400" b="1" dirty="0" smtClean="0">
                <a:solidFill>
                  <a:prstClr val="black"/>
                </a:solidFill>
                <a:latin typeface="+mn-ea"/>
                <a:cs typeface="굴림" pitchFamily="50" charset="-127"/>
              </a:rPr>
              <a:t>수 있습니다</a:t>
            </a: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.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  </a:t>
            </a:r>
            <a:endParaRPr kumimoji="1" lang="en-US" altLang="ko-KR" sz="1400" b="1" dirty="0">
              <a:solidFill>
                <a:prstClr val="black"/>
              </a:solidFill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-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큰 사고로 인해 </a:t>
            </a:r>
            <a:r>
              <a:rPr kumimoji="1" lang="ko-KR" altLang="en-US" sz="1400" b="1" dirty="0" smtClean="0">
                <a:solidFill>
                  <a:prstClr val="black"/>
                </a:solidFill>
                <a:latin typeface="+mn-ea"/>
                <a:cs typeface="굴림" pitchFamily="50" charset="-127"/>
              </a:rPr>
              <a:t>제품 자체가 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파손되거나  </a:t>
            </a:r>
            <a:r>
              <a:rPr kumimoji="1" lang="ko-KR" altLang="en-US" sz="1400" b="1" dirty="0" smtClean="0">
                <a:solidFill>
                  <a:prstClr val="black"/>
                </a:solidFill>
                <a:latin typeface="+mn-ea"/>
                <a:cs typeface="굴림" pitchFamily="50" charset="-127"/>
              </a:rPr>
              <a:t>전원 연결이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끊어진 경우에는 </a:t>
            </a:r>
            <a:r>
              <a:rPr kumimoji="1" lang="ko-KR" altLang="en-US" sz="1400" b="1" dirty="0" smtClean="0">
                <a:solidFill>
                  <a:prstClr val="black"/>
                </a:solidFill>
                <a:latin typeface="+mn-ea"/>
                <a:cs typeface="굴림" pitchFamily="50" charset="-127"/>
              </a:rPr>
              <a:t>사고 영상이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녹화되지 않을 수     </a:t>
            </a:r>
            <a:endParaRPr kumimoji="1" lang="en-US" altLang="ko-KR" sz="1400" b="1" dirty="0">
              <a:solidFill>
                <a:prstClr val="black"/>
              </a:solidFill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 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있습니다</a:t>
            </a: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.</a:t>
            </a: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-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제품에 직사광선이 </a:t>
            </a:r>
            <a:r>
              <a:rPr kumimoji="1" lang="ko-KR" altLang="en-US" sz="1400" b="1" dirty="0" smtClean="0">
                <a:solidFill>
                  <a:prstClr val="black"/>
                </a:solidFill>
                <a:latin typeface="+mn-ea"/>
                <a:cs typeface="굴림" pitchFamily="50" charset="-127"/>
              </a:rPr>
              <a:t>비치는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곳에서의 장시간 </a:t>
            </a:r>
            <a:r>
              <a:rPr kumimoji="1" lang="ko-KR" altLang="en-US" sz="1400" b="1" dirty="0" smtClean="0">
                <a:solidFill>
                  <a:prstClr val="black"/>
                </a:solidFill>
                <a:latin typeface="+mn-ea"/>
                <a:cs typeface="굴림" pitchFamily="50" charset="-127"/>
              </a:rPr>
              <a:t>주차는 피해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주십시오</a:t>
            </a: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.</a:t>
            </a: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  </a:t>
            </a:r>
            <a:r>
              <a:rPr kumimoji="1" lang="ko-KR" altLang="en-US" sz="1400" b="1" dirty="0" smtClean="0">
                <a:solidFill>
                  <a:prstClr val="black"/>
                </a:solidFill>
                <a:latin typeface="+mn-ea"/>
                <a:cs typeface="굴림" pitchFamily="50" charset="-127"/>
              </a:rPr>
              <a:t>해당 공간에서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장시간 주차 시</a:t>
            </a:r>
            <a:r>
              <a:rPr kumimoji="1" lang="en-US" altLang="ko-KR" sz="1400" b="1" dirty="0" smtClean="0">
                <a:solidFill>
                  <a:prstClr val="black"/>
                </a:solidFill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1" dirty="0" err="1">
                <a:solidFill>
                  <a:prstClr val="black"/>
                </a:solidFill>
                <a:latin typeface="+mn-ea"/>
                <a:cs typeface="굴림" pitchFamily="50" charset="-127"/>
              </a:rPr>
              <a:t>오동작이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 발생하거나 제품 고장의 원인이 될 수 있습니다</a:t>
            </a: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.</a:t>
            </a: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-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후방카메라는 반드시 전원을 끈 상태에서 </a:t>
            </a:r>
            <a:r>
              <a:rPr kumimoji="1" lang="ko-KR" altLang="en-US" sz="1400" b="1" dirty="0" smtClean="0">
                <a:solidFill>
                  <a:prstClr val="black"/>
                </a:solidFill>
                <a:latin typeface="+mn-ea"/>
                <a:cs typeface="굴림" pitchFamily="50" charset="-127"/>
              </a:rPr>
              <a:t>착탈하십시오</a:t>
            </a:r>
            <a:r>
              <a:rPr kumimoji="1" lang="en-US" altLang="ko-KR" sz="1400" b="1" dirty="0" smtClean="0">
                <a:solidFill>
                  <a:prstClr val="black"/>
                </a:solidFill>
                <a:latin typeface="+mn-ea"/>
                <a:cs typeface="굴림" pitchFamily="50" charset="-127"/>
              </a:rPr>
              <a:t>.</a:t>
            </a:r>
            <a:endParaRPr kumimoji="1" lang="en-US" altLang="ko-KR" sz="1400" b="1" dirty="0">
              <a:solidFill>
                <a:prstClr val="black"/>
              </a:solidFill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ko-KR" altLang="en-US" sz="1400" b="1" dirty="0" smtClean="0">
                <a:solidFill>
                  <a:srgbClr val="FF0000"/>
                </a:solidFill>
                <a:latin typeface="+mn-ea"/>
                <a:cs typeface="굴림" pitchFamily="50" charset="-127"/>
              </a:rPr>
              <a:t> 사고 발생 시에는 </a:t>
            </a:r>
            <a:r>
              <a:rPr kumimoji="1" lang="ko-KR" altLang="en-US" sz="14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시동을 끄고 반드시 제품의 전원 플러그를 </a:t>
            </a:r>
            <a:r>
              <a:rPr kumimoji="1" lang="ko-KR" altLang="en-US" sz="1400" b="1" dirty="0" smtClean="0">
                <a:solidFill>
                  <a:srgbClr val="FF0000"/>
                </a:solidFill>
                <a:latin typeface="+mn-ea"/>
                <a:cs typeface="굴림" pitchFamily="50" charset="-127"/>
              </a:rPr>
              <a:t>분리한 </a:t>
            </a:r>
            <a:r>
              <a:rPr kumimoji="1" lang="ko-KR" altLang="en-US" sz="14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후 </a:t>
            </a:r>
            <a:r>
              <a:rPr kumimoji="1" lang="en-US" altLang="ko-KR" sz="14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LCD</a:t>
            </a:r>
            <a:r>
              <a:rPr kumimoji="1" lang="ko-KR" altLang="en-US" sz="14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가 완전히 꺼지면</a:t>
            </a:r>
            <a:endParaRPr kumimoji="1" lang="en-US" altLang="ko-KR" sz="1400" b="1" dirty="0">
              <a:solidFill>
                <a:srgbClr val="FF0000"/>
              </a:solidFill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  SD </a:t>
            </a:r>
            <a:r>
              <a:rPr kumimoji="1" lang="ko-KR" altLang="en-US" sz="1400" b="1" dirty="0" smtClean="0">
                <a:solidFill>
                  <a:srgbClr val="FF0000"/>
                </a:solidFill>
                <a:latin typeface="+mn-ea"/>
                <a:cs typeface="굴림" pitchFamily="50" charset="-127"/>
              </a:rPr>
              <a:t>카드를 제품으로부터 </a:t>
            </a:r>
            <a:r>
              <a:rPr kumimoji="1" lang="ko-KR" altLang="en-US" sz="14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빼서 보관하십시오</a:t>
            </a:r>
            <a:r>
              <a:rPr kumimoji="1" lang="en-US" altLang="ko-KR" sz="14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. </a:t>
            </a:r>
            <a:r>
              <a:rPr kumimoji="1" lang="en-US" altLang="ko-KR" sz="1400" b="1" dirty="0" smtClean="0">
                <a:solidFill>
                  <a:srgbClr val="FF0000"/>
                </a:solidFill>
                <a:latin typeface="+mn-ea"/>
                <a:cs typeface="굴림" pitchFamily="50" charset="-127"/>
              </a:rPr>
              <a:t> </a:t>
            </a:r>
            <a:r>
              <a:rPr kumimoji="1" lang="ko-KR" altLang="en-US" sz="1400" b="1" dirty="0" smtClean="0">
                <a:solidFill>
                  <a:srgbClr val="FF0000"/>
                </a:solidFill>
                <a:latin typeface="+mn-ea"/>
                <a:cs typeface="굴림" pitchFamily="50" charset="-127"/>
              </a:rPr>
              <a:t>계속 녹화 촬영 </a:t>
            </a:r>
            <a:r>
              <a:rPr kumimoji="1" lang="ko-KR" altLang="en-US" sz="14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시 </a:t>
            </a:r>
            <a:r>
              <a:rPr kumimoji="1" lang="ko-KR" altLang="en-US" sz="1400" b="1" dirty="0" smtClean="0">
                <a:solidFill>
                  <a:srgbClr val="FF0000"/>
                </a:solidFill>
                <a:latin typeface="+mn-ea"/>
                <a:cs typeface="굴림" pitchFamily="50" charset="-127"/>
              </a:rPr>
              <a:t>순환 녹화로 </a:t>
            </a:r>
            <a:r>
              <a:rPr kumimoji="1" lang="ko-KR" altLang="en-US" sz="14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인하여 사고 영상이  </a:t>
            </a:r>
            <a:endParaRPr kumimoji="1" lang="en-US" altLang="ko-KR" sz="1400" b="1" dirty="0">
              <a:solidFill>
                <a:srgbClr val="FF0000"/>
              </a:solidFill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  </a:t>
            </a:r>
            <a:r>
              <a:rPr kumimoji="1" lang="ko-KR" altLang="en-US" sz="14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지워질 수가 있습니다</a:t>
            </a:r>
            <a:r>
              <a:rPr kumimoji="1" lang="en-US" altLang="ko-KR" sz="14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44675"/>
            <a:ext cx="33416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437112"/>
            <a:ext cx="864096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1700" b="1" dirty="0" smtClean="0"/>
              <a:t>적외선 </a:t>
            </a:r>
            <a:r>
              <a:rPr lang="en-US" altLang="ko-KR" sz="1700" b="1" dirty="0" smtClean="0"/>
              <a:t>LED</a:t>
            </a:r>
            <a:r>
              <a:rPr lang="ko-KR" altLang="en-US" sz="1700" b="1" dirty="0"/>
              <a:t>는 사람의 육안으로 식별이 되지 않으며</a:t>
            </a:r>
            <a:r>
              <a:rPr lang="en-US" altLang="ko-KR" sz="1700" b="1" dirty="0"/>
              <a:t>, </a:t>
            </a:r>
            <a:r>
              <a:rPr lang="ko-KR" altLang="en-US" sz="1700" b="1" dirty="0"/>
              <a:t>야간 운행 시 자동으로 </a:t>
            </a:r>
            <a:r>
              <a:rPr lang="ko-KR" altLang="en-US" sz="1700" b="1" dirty="0" smtClean="0"/>
              <a:t>적외선 </a:t>
            </a:r>
            <a:r>
              <a:rPr lang="en-US" altLang="ko-KR" sz="1700" b="1" dirty="0" smtClean="0"/>
              <a:t>LED </a:t>
            </a:r>
            <a:r>
              <a:rPr lang="ko-KR" altLang="en-US" sz="1700" b="1" dirty="0"/>
              <a:t>램프가 작동을 합니다</a:t>
            </a:r>
            <a:r>
              <a:rPr lang="en-US" altLang="ko-KR" sz="1700" b="1" dirty="0"/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1700" b="1" dirty="0"/>
              <a:t>적외선 </a:t>
            </a:r>
            <a:r>
              <a:rPr lang="en-US" altLang="ko-KR" sz="1700" b="1" dirty="0"/>
              <a:t>LED</a:t>
            </a:r>
            <a:r>
              <a:rPr lang="ko-KR" altLang="en-US" sz="1700" b="1" dirty="0"/>
              <a:t>의 </a:t>
            </a:r>
            <a:r>
              <a:rPr lang="ko-KR" altLang="en-US" sz="1700" b="1" dirty="0" smtClean="0"/>
              <a:t>작동 여부를 </a:t>
            </a:r>
            <a:r>
              <a:rPr lang="ko-KR" altLang="en-US" sz="1700" b="1" dirty="0"/>
              <a:t>확인하기 위해서는 블랙박스가 작동하는 상태에서 본체 렌즈 부분을 손으로 어둡게 가리신 후 핸드폰을 이용</a:t>
            </a:r>
            <a:r>
              <a:rPr lang="en-US" altLang="ko-KR" sz="1700" b="1" dirty="0"/>
              <a:t>(</a:t>
            </a:r>
            <a:r>
              <a:rPr lang="ko-KR" altLang="en-US" sz="1700" b="1" dirty="0"/>
              <a:t>사진 촬영모드</a:t>
            </a:r>
            <a:r>
              <a:rPr lang="en-US" altLang="ko-KR" sz="1700" b="1" dirty="0" smtClean="0"/>
              <a:t>) </a:t>
            </a:r>
            <a:r>
              <a:rPr lang="ko-KR" altLang="en-US" sz="1700" b="1" dirty="0" smtClean="0"/>
              <a:t>하여 </a:t>
            </a:r>
            <a:r>
              <a:rPr lang="ko-KR" altLang="en-US" sz="1700" b="1" dirty="0"/>
              <a:t>핸드폰 화면으로 본체 </a:t>
            </a:r>
            <a:r>
              <a:rPr lang="en-US" altLang="ko-KR" sz="1700" b="1" dirty="0" smtClean="0"/>
              <a:t>LED </a:t>
            </a:r>
            <a:r>
              <a:rPr lang="ko-KR" altLang="en-US" sz="1700" b="1" dirty="0" smtClean="0"/>
              <a:t>램프 </a:t>
            </a:r>
            <a:r>
              <a:rPr lang="ko-KR" altLang="en-US" sz="1700" b="1" dirty="0"/>
              <a:t>부분을 보시면 빨간색 </a:t>
            </a:r>
            <a:r>
              <a:rPr lang="en-US" altLang="ko-KR" sz="1700" b="1" dirty="0"/>
              <a:t>(</a:t>
            </a:r>
            <a:r>
              <a:rPr lang="ko-KR" altLang="en-US" sz="1700" b="1" dirty="0"/>
              <a:t>보라색</a:t>
            </a:r>
            <a:r>
              <a:rPr lang="en-US" altLang="ko-KR" sz="1700" b="1" dirty="0"/>
              <a:t>) </a:t>
            </a:r>
            <a:r>
              <a:rPr lang="ko-KR" altLang="en-US" sz="1700" b="1" dirty="0"/>
              <a:t>램프의 </a:t>
            </a:r>
            <a:r>
              <a:rPr lang="ko-KR" altLang="en-US" sz="1700" b="1" dirty="0" smtClean="0"/>
              <a:t>작동 여부로 </a:t>
            </a:r>
            <a:r>
              <a:rPr lang="ko-KR" altLang="en-US" sz="1700" b="1" dirty="0"/>
              <a:t>확인할 수 있습니다</a:t>
            </a:r>
            <a:r>
              <a:rPr lang="en-US" altLang="ko-KR" sz="1700" b="1" dirty="0"/>
              <a:t>. </a:t>
            </a:r>
            <a:endParaRPr lang="ko-KR" altLang="en-US" sz="17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324096" y="332656"/>
            <a:ext cx="1943648" cy="504056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모  </a:t>
            </a:r>
            <a:r>
              <a:rPr lang="ko-KR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드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1340187"/>
            <a:ext cx="8496376" cy="116955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1400" dirty="0" smtClean="0"/>
              <a:t>OK </a:t>
            </a:r>
            <a:r>
              <a:rPr lang="ko-KR" altLang="ko-KR" sz="1400" dirty="0" smtClean="0"/>
              <a:t>버튼을 </a:t>
            </a:r>
            <a:r>
              <a:rPr lang="ko-KR" altLang="ko-KR" sz="1400" dirty="0"/>
              <a:t>눌러 녹화를 중지합니다</a:t>
            </a:r>
            <a:r>
              <a:rPr lang="en-US" altLang="ko-KR" sz="1400" dirty="0"/>
              <a:t>. (</a:t>
            </a:r>
            <a:r>
              <a:rPr lang="ko-KR" altLang="ko-KR" sz="1400" dirty="0"/>
              <a:t>녹화가 중지되면 </a:t>
            </a:r>
            <a:r>
              <a:rPr lang="ko-KR" altLang="ko-KR" sz="1400" dirty="0" smtClean="0"/>
              <a:t>화면</a:t>
            </a:r>
            <a:r>
              <a:rPr lang="en-US" altLang="ko-KR" sz="1400" dirty="0" smtClean="0"/>
              <a:t> </a:t>
            </a:r>
            <a:r>
              <a:rPr lang="ko-KR" altLang="ko-KR" sz="1400" dirty="0" smtClean="0"/>
              <a:t>상단에 </a:t>
            </a:r>
            <a:r>
              <a:rPr lang="ko-KR" altLang="ko-KR" sz="1400" dirty="0"/>
              <a:t>표시가</a:t>
            </a:r>
            <a:r>
              <a:rPr lang="en-US" altLang="ko-KR" sz="1400" dirty="0"/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REC</a:t>
            </a:r>
            <a:r>
              <a:rPr lang="ko-KR" altLang="ko-KR" sz="1400" dirty="0"/>
              <a:t>에서</a:t>
            </a:r>
            <a:r>
              <a:rPr lang="en-US" altLang="ko-KR" sz="1400" dirty="0"/>
              <a:t> </a:t>
            </a:r>
            <a:r>
              <a:rPr lang="en-US" altLang="ko-KR" sz="1400" dirty="0">
                <a:solidFill>
                  <a:srgbClr val="00B050"/>
                </a:solidFill>
              </a:rPr>
              <a:t>STBY</a:t>
            </a:r>
            <a:r>
              <a:rPr lang="ko-KR" altLang="ko-KR" sz="1400" dirty="0"/>
              <a:t>로 바뀝니다</a:t>
            </a:r>
            <a:r>
              <a:rPr lang="en-US" altLang="ko-KR" sz="1400" dirty="0"/>
              <a:t>.)</a:t>
            </a:r>
          </a:p>
          <a:p>
            <a:r>
              <a:rPr kumimoji="1" lang="en-US" altLang="ko-KR" sz="1400" b="1" dirty="0">
                <a:latin typeface="+mn-ea"/>
                <a:cs typeface="SimSun" pitchFamily="2" charset="-122"/>
              </a:rPr>
              <a:t>MODE </a:t>
            </a:r>
            <a:r>
              <a:rPr kumimoji="1" lang="ko-KR" altLang="en-US" sz="1400" b="1" dirty="0">
                <a:latin typeface="+mn-ea"/>
                <a:cs typeface="SimSun" pitchFamily="2" charset="-122"/>
              </a:rPr>
              <a:t>버튼을 </a:t>
            </a:r>
            <a:r>
              <a:rPr kumimoji="1" lang="ko-KR" altLang="en-US" sz="1400" b="1" dirty="0" smtClean="0">
                <a:latin typeface="+mn-ea"/>
                <a:cs typeface="SimSun" pitchFamily="2" charset="-122"/>
              </a:rPr>
              <a:t>한 번씩 </a:t>
            </a:r>
            <a:r>
              <a:rPr kumimoji="1" lang="ko-KR" altLang="en-US" sz="1400" b="1" dirty="0">
                <a:latin typeface="+mn-ea"/>
                <a:cs typeface="SimSun" pitchFamily="2" charset="-122"/>
              </a:rPr>
              <a:t>누를 </a:t>
            </a:r>
            <a:r>
              <a:rPr kumimoji="1" lang="ko-KR" altLang="en-US" sz="1400" b="1" dirty="0" smtClean="0">
                <a:latin typeface="+mn-ea"/>
                <a:cs typeface="SimSun" pitchFamily="2" charset="-122"/>
              </a:rPr>
              <a:t>때마다 </a:t>
            </a:r>
            <a:r>
              <a:rPr kumimoji="1" lang="ko-KR" altLang="en-US" sz="1400" b="1" dirty="0">
                <a:latin typeface="+mn-ea"/>
                <a:cs typeface="SimSun" pitchFamily="2" charset="-122"/>
              </a:rPr>
              <a:t>동영상녹화</a:t>
            </a:r>
            <a:r>
              <a:rPr kumimoji="1" lang="en-US" altLang="ko-KR" sz="1400" b="1" dirty="0">
                <a:latin typeface="+mn-ea"/>
                <a:cs typeface="SimSun" pitchFamily="2" charset="-122"/>
              </a:rPr>
              <a:t>,</a:t>
            </a:r>
            <a:r>
              <a:rPr kumimoji="1" lang="ko-KR" altLang="en-US" sz="1400" b="1" dirty="0">
                <a:latin typeface="+mn-ea"/>
                <a:cs typeface="SimSun" pitchFamily="2" charset="-122"/>
              </a:rPr>
              <a:t> 카메라모드 </a:t>
            </a:r>
            <a:r>
              <a:rPr kumimoji="1" lang="en-US" altLang="ko-KR" sz="1400" b="1" dirty="0">
                <a:latin typeface="+mn-ea"/>
                <a:cs typeface="SimSun" pitchFamily="2" charset="-122"/>
              </a:rPr>
              <a:t>, </a:t>
            </a:r>
            <a:r>
              <a:rPr kumimoji="1" lang="ko-KR" altLang="en-US" sz="1400" b="1" dirty="0">
                <a:latin typeface="+mn-ea"/>
                <a:cs typeface="SimSun" pitchFamily="2" charset="-122"/>
              </a:rPr>
              <a:t>재생 모드</a:t>
            </a:r>
            <a:r>
              <a:rPr kumimoji="1" lang="en-US" altLang="ko-KR" sz="1400" b="1" dirty="0">
                <a:latin typeface="+mn-ea"/>
                <a:cs typeface="SimSun" pitchFamily="2" charset="-122"/>
              </a:rPr>
              <a:t>, </a:t>
            </a:r>
            <a:r>
              <a:rPr kumimoji="1" lang="ko-KR" altLang="en-US" sz="1400" b="1" dirty="0">
                <a:latin typeface="+mn-ea"/>
                <a:cs typeface="SimSun" pitchFamily="2" charset="-122"/>
              </a:rPr>
              <a:t>메모리모드</a:t>
            </a:r>
            <a:r>
              <a:rPr kumimoji="1" lang="en-US" altLang="ko-KR" sz="1400" b="1" dirty="0">
                <a:latin typeface="+mn-ea"/>
                <a:cs typeface="SimSun" pitchFamily="2" charset="-122"/>
              </a:rPr>
              <a:t>, </a:t>
            </a:r>
            <a:r>
              <a:rPr kumimoji="1" lang="ko-KR" altLang="en-US" sz="1400" b="1" dirty="0">
                <a:latin typeface="+mn-ea"/>
                <a:cs typeface="SimSun" pitchFamily="2" charset="-122"/>
              </a:rPr>
              <a:t>일반설정모드로 전환됩니다</a:t>
            </a:r>
            <a:r>
              <a:rPr kumimoji="1" lang="en-US" altLang="ko-KR" sz="1400" dirty="0">
                <a:latin typeface="+mn-ea"/>
                <a:cs typeface="SimSun" pitchFamily="2" charset="-122"/>
              </a:rPr>
              <a:t>.   (</a:t>
            </a:r>
            <a:r>
              <a:rPr kumimoji="1" lang="ko-KR" altLang="en-US" sz="1400" dirty="0">
                <a:latin typeface="+mn-ea"/>
                <a:cs typeface="SimSun" pitchFamily="2" charset="-122"/>
              </a:rPr>
              <a:t>각 </a:t>
            </a:r>
            <a:r>
              <a:rPr kumimoji="1" lang="en-US" altLang="ko-KR" sz="1400" dirty="0" smtClean="0">
                <a:latin typeface="+mn-ea"/>
                <a:cs typeface="SimSun" pitchFamily="2" charset="-122"/>
              </a:rPr>
              <a:t>MODE</a:t>
            </a:r>
            <a:r>
              <a:rPr kumimoji="1" lang="ko-KR" altLang="en-US" sz="1400" dirty="0" smtClean="0">
                <a:latin typeface="+mn-ea"/>
                <a:cs typeface="SimSun" pitchFamily="2" charset="-122"/>
              </a:rPr>
              <a:t>마다 </a:t>
            </a:r>
            <a:r>
              <a:rPr kumimoji="1" lang="ko-KR" altLang="en-US" sz="1400" dirty="0">
                <a:latin typeface="+mn-ea"/>
                <a:cs typeface="SimSun" pitchFamily="2" charset="-122"/>
              </a:rPr>
              <a:t>기</a:t>
            </a:r>
            <a:r>
              <a:rPr kumimoji="1" lang="ko-K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본설정이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최적 상태로 </a:t>
            </a:r>
            <a:r>
              <a:rPr kumimoji="1" lang="ko-KR" altLang="en-US" sz="1400" dirty="0">
                <a:latin typeface="+mn-ea"/>
                <a:cs typeface="SimSun" pitchFamily="2" charset="-122"/>
              </a:rPr>
              <a:t>설정</a:t>
            </a:r>
            <a:r>
              <a:rPr kumimoji="1" lang="ko-K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되어 있기 때문에 특별한 경우를 제외하고 변경할 필요는 없으나</a:t>
            </a:r>
            <a:r>
              <a:rPr kumimoji="1" lang="en-US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, </a:t>
            </a:r>
            <a:r>
              <a:rPr kumimoji="1" lang="ko-K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설정을 변경하고자 할 시</a:t>
            </a:r>
            <a:r>
              <a:rPr kumimoji="1" lang="en-US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,</a:t>
            </a:r>
            <a:r>
              <a:rPr kumimoji="1" lang="ko-K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 </a:t>
            </a:r>
            <a:r>
              <a:rPr kumimoji="1" lang="en-US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MODE </a:t>
            </a:r>
            <a:r>
              <a:rPr kumimoji="1" lang="ko-K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버튼으로 원하는 모드를 선택 후 </a:t>
            </a:r>
            <a:r>
              <a:rPr kumimoji="1" lang="ko-KR" alt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 </a:t>
            </a:r>
            <a:r>
              <a:rPr kumimoji="1" lang="en-US" altLang="ko-KR" sz="1400" dirty="0">
                <a:latin typeface="+mn-ea"/>
                <a:cs typeface="SimSun" pitchFamily="2" charset="-122"/>
              </a:rPr>
              <a:t>MENU </a:t>
            </a:r>
            <a:r>
              <a:rPr kumimoji="1" lang="ko-KR" alt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버튼을 눌러 </a:t>
            </a:r>
            <a:r>
              <a:rPr kumimoji="1" lang="ko-KR" altLang="en-US" sz="1400" dirty="0">
                <a:latin typeface="+mn-ea"/>
                <a:cs typeface="SimSun" pitchFamily="2" charset="-122"/>
              </a:rPr>
              <a:t> </a:t>
            </a:r>
            <a:r>
              <a:rPr kumimoji="1" lang="en-US" altLang="ko-KR" sz="1400" dirty="0">
                <a:latin typeface="+mn-ea"/>
                <a:cs typeface="SimSun" pitchFamily="2" charset="-122"/>
              </a:rPr>
              <a:t>MENU </a:t>
            </a:r>
            <a:r>
              <a:rPr kumimoji="1" lang="ko-KR" alt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화면 진입 </a:t>
            </a:r>
            <a:r>
              <a:rPr kumimoji="1" lang="ko-KR" altLang="en-US" sz="1400" dirty="0">
                <a:latin typeface="+mn-ea"/>
                <a:cs typeface="SimSun" pitchFamily="2" charset="-122"/>
              </a:rPr>
              <a:t>후</a:t>
            </a:r>
            <a:r>
              <a:rPr kumimoji="1" lang="ko-KR" alt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 </a:t>
            </a:r>
            <a:r>
              <a:rPr kumimoji="1" lang="ko-K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설정을 변경할 수 있습니다</a:t>
            </a:r>
            <a:r>
              <a:rPr kumimoji="1" lang="en-US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.)</a:t>
            </a:r>
            <a:endParaRPr kumimoji="1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/>
            </a:r>
            <a:br>
              <a:rPr kumimoji="1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</a:b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9" y="3124607"/>
            <a:ext cx="2542445" cy="154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020" y="4962311"/>
            <a:ext cx="2536825" cy="154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24" y="4973277"/>
            <a:ext cx="2473177" cy="148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4268" y="467274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동영상모드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9628" y="464256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카메라모드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2770" y="648866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메모리모드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2120" y="6502885"/>
            <a:ext cx="1047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재생모드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957" y="39072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err="1"/>
              <a:t>녹화중</a:t>
            </a:r>
            <a:endParaRPr lang="ko-KR" altLang="en-US" sz="1000" b="1" dirty="0"/>
          </a:p>
        </p:txBody>
      </p:sp>
      <p:cxnSp>
        <p:nvCxnSpPr>
          <p:cNvPr id="27" name="직선 화살표 연결선 26"/>
          <p:cNvCxnSpPr/>
          <p:nvPr/>
        </p:nvCxnSpPr>
        <p:spPr>
          <a:xfrm flipH="1">
            <a:off x="718759" y="3318132"/>
            <a:ext cx="804540" cy="5929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21029" y="3888194"/>
            <a:ext cx="683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/>
              <a:t>해상도</a:t>
            </a:r>
          </a:p>
        </p:txBody>
      </p:sp>
      <p:cxnSp>
        <p:nvCxnSpPr>
          <p:cNvPr id="31" name="직선 화살표 연결선 30"/>
          <p:cNvCxnSpPr/>
          <p:nvPr/>
        </p:nvCxnSpPr>
        <p:spPr>
          <a:xfrm flipH="1">
            <a:off x="1492612" y="3318132"/>
            <a:ext cx="487100" cy="6024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2" name="TextBox 13311"/>
          <p:cNvSpPr txBox="1"/>
          <p:nvPr/>
        </p:nvSpPr>
        <p:spPr>
          <a:xfrm>
            <a:off x="1693118" y="3891245"/>
            <a:ext cx="851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/>
              <a:t>동영상모드</a:t>
            </a:r>
          </a:p>
        </p:txBody>
      </p:sp>
      <p:cxnSp>
        <p:nvCxnSpPr>
          <p:cNvPr id="13315" name="직선 화살표 연결선 13314"/>
          <p:cNvCxnSpPr/>
          <p:nvPr/>
        </p:nvCxnSpPr>
        <p:spPr>
          <a:xfrm flipH="1">
            <a:off x="2095761" y="3318132"/>
            <a:ext cx="281806" cy="6253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TextBox 13315"/>
          <p:cNvSpPr txBox="1"/>
          <p:nvPr/>
        </p:nvSpPr>
        <p:spPr>
          <a:xfrm>
            <a:off x="2446393" y="3888193"/>
            <a:ext cx="528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/>
              <a:t>노출</a:t>
            </a:r>
          </a:p>
        </p:txBody>
      </p:sp>
      <p:cxnSp>
        <p:nvCxnSpPr>
          <p:cNvPr id="13318" name="직선 화살표 연결선 13317"/>
          <p:cNvCxnSpPr/>
          <p:nvPr/>
        </p:nvCxnSpPr>
        <p:spPr>
          <a:xfrm>
            <a:off x="2685478" y="3486638"/>
            <a:ext cx="0" cy="4015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5" name="TextBox 13324"/>
          <p:cNvSpPr txBox="1"/>
          <p:nvPr/>
        </p:nvSpPr>
        <p:spPr>
          <a:xfrm>
            <a:off x="3325550" y="2948801"/>
            <a:ext cx="1023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SD </a:t>
            </a:r>
            <a:r>
              <a:rPr lang="ko-KR" altLang="en-US" sz="1000" b="1" dirty="0"/>
              <a:t>카드 표시</a:t>
            </a:r>
          </a:p>
        </p:txBody>
      </p:sp>
      <p:cxnSp>
        <p:nvCxnSpPr>
          <p:cNvPr id="13327" name="직선 화살표 연결선 13326"/>
          <p:cNvCxnSpPr>
            <a:endCxn id="13325" idx="1"/>
          </p:cNvCxnSpPr>
          <p:nvPr/>
        </p:nvCxnSpPr>
        <p:spPr>
          <a:xfrm flipV="1">
            <a:off x="2544762" y="3071912"/>
            <a:ext cx="780788" cy="1231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7672027" y="5357762"/>
            <a:ext cx="836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/>
              <a:t>재생모드</a:t>
            </a:r>
          </a:p>
        </p:txBody>
      </p:sp>
      <p:cxnSp>
        <p:nvCxnSpPr>
          <p:cNvPr id="1032" name="직선 화살표 연결선 1031"/>
          <p:cNvCxnSpPr/>
          <p:nvPr/>
        </p:nvCxnSpPr>
        <p:spPr>
          <a:xfrm>
            <a:off x="6778568" y="5157192"/>
            <a:ext cx="817768" cy="3236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1032"/>
          <p:cNvSpPr txBox="1"/>
          <p:nvPr/>
        </p:nvSpPr>
        <p:spPr>
          <a:xfrm>
            <a:off x="3105944" y="5661248"/>
            <a:ext cx="9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SD</a:t>
            </a:r>
            <a:r>
              <a:rPr lang="ko-KR" altLang="en-US" sz="1000" b="1" dirty="0"/>
              <a:t>카드</a:t>
            </a:r>
          </a:p>
        </p:txBody>
      </p:sp>
      <p:cxnSp>
        <p:nvCxnSpPr>
          <p:cNvPr id="1035" name="직선 화살표 연결선 1034"/>
          <p:cNvCxnSpPr/>
          <p:nvPr/>
        </p:nvCxnSpPr>
        <p:spPr>
          <a:xfrm>
            <a:off x="2544762" y="5157192"/>
            <a:ext cx="561182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직선 화살표 연결선 1050"/>
          <p:cNvCxnSpPr/>
          <p:nvPr/>
        </p:nvCxnSpPr>
        <p:spPr>
          <a:xfrm>
            <a:off x="2496436" y="4581128"/>
            <a:ext cx="7309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2" name="TextBox 1051"/>
          <p:cNvSpPr txBox="1"/>
          <p:nvPr/>
        </p:nvSpPr>
        <p:spPr>
          <a:xfrm>
            <a:off x="3233130" y="4458017"/>
            <a:ext cx="742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/>
              <a:t>녹화시간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08298" y="169590"/>
            <a:ext cx="2520280" cy="504056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동영상 모드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3257" y="789878"/>
            <a:ext cx="356922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맑은 고딕"/>
                <a:ea typeface="맑은 고딕"/>
              </a:rPr>
              <a:t>【</a:t>
            </a:r>
            <a:r>
              <a:rPr lang="ko-KR" altLang="en-US" sz="1600" b="1" dirty="0">
                <a:latin typeface="맑은 고딕"/>
                <a:ea typeface="맑은 고딕"/>
              </a:rPr>
              <a:t>해상도</a:t>
            </a:r>
            <a:r>
              <a:rPr lang="en-US" altLang="ko-KR" sz="1600" dirty="0">
                <a:latin typeface="맑은 고딕"/>
                <a:ea typeface="맑은 고딕"/>
              </a:rPr>
              <a:t>】FHD30fps : 1920 *1080</a:t>
            </a: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r>
              <a:rPr lang="en-US" altLang="ko-KR" sz="1600" dirty="0">
                <a:latin typeface="맑은 고딕"/>
                <a:ea typeface="맑은 고딕"/>
              </a:rPr>
              <a:t>【</a:t>
            </a:r>
            <a:r>
              <a:rPr lang="ko-KR" altLang="en-US" sz="1600" b="1" dirty="0">
                <a:latin typeface="맑은 고딕"/>
                <a:ea typeface="맑은 고딕"/>
              </a:rPr>
              <a:t>동영상 화질</a:t>
            </a:r>
            <a:r>
              <a:rPr lang="en-US" altLang="ko-KR" sz="1600" b="1" dirty="0">
                <a:latin typeface="맑은 고딕"/>
                <a:ea typeface="맑은 고딕"/>
              </a:rPr>
              <a:t>】 </a:t>
            </a:r>
            <a:r>
              <a:rPr lang="ko-KR" altLang="en-US" sz="1600" b="1" dirty="0">
                <a:latin typeface="맑은 고딕"/>
                <a:ea typeface="맑은 고딕"/>
              </a:rPr>
              <a:t>초 미세 </a:t>
            </a:r>
            <a:r>
              <a:rPr lang="en-US" altLang="ko-KR" sz="1600" b="1" dirty="0">
                <a:latin typeface="맑은 고딕"/>
                <a:ea typeface="맑은 고딕"/>
              </a:rPr>
              <a:t>,</a:t>
            </a:r>
            <a:r>
              <a:rPr lang="ko-KR" altLang="en-US" sz="1600" b="1" dirty="0">
                <a:latin typeface="맑은 고딕"/>
                <a:ea typeface="맑은 고딕"/>
              </a:rPr>
              <a:t>미세</a:t>
            </a:r>
            <a:endParaRPr lang="en-US" altLang="ko-KR" sz="1600" b="1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【</a:t>
            </a:r>
            <a:r>
              <a:rPr lang="ko-KR" altLang="en-US" sz="1600" b="1" dirty="0"/>
              <a:t>순환 녹화</a:t>
            </a:r>
            <a:r>
              <a:rPr lang="en-US" altLang="ko-KR" sz="1600" b="1" dirty="0"/>
              <a:t>】 </a:t>
            </a:r>
            <a:r>
              <a:rPr lang="en-US" altLang="ko-KR" sz="1600" b="1" dirty="0" smtClean="0"/>
              <a:t> </a:t>
            </a:r>
            <a:endParaRPr lang="en-US" altLang="ko-KR" sz="1600" b="1" dirty="0"/>
          </a:p>
          <a:p>
            <a:r>
              <a:rPr lang="ko-KR" altLang="en-US" sz="1600" dirty="0"/>
              <a:t>메모리 카드에 </a:t>
            </a:r>
            <a:r>
              <a:rPr lang="ko-KR" altLang="en-US" sz="1600" dirty="0" smtClean="0"/>
              <a:t>녹화 영상이 </a:t>
            </a:r>
            <a:r>
              <a:rPr lang="en-US" altLang="ko-KR" sz="1600" dirty="0"/>
              <a:t>FULL</a:t>
            </a:r>
            <a:r>
              <a:rPr lang="ko-KR" altLang="en-US" sz="1600" dirty="0"/>
              <a:t>로 저장되면</a:t>
            </a:r>
            <a:r>
              <a:rPr lang="en-US" altLang="ko-KR" sz="1600" dirty="0"/>
              <a:t>, </a:t>
            </a:r>
            <a:r>
              <a:rPr lang="ko-KR" altLang="en-US" sz="1600" dirty="0"/>
              <a:t>정해진 시간만큼 맨 앞의 </a:t>
            </a:r>
            <a:r>
              <a:rPr lang="ko-KR" altLang="en-US" sz="1600" dirty="0" smtClean="0"/>
              <a:t>녹화 부분을 </a:t>
            </a:r>
            <a:r>
              <a:rPr lang="ko-KR" altLang="en-US" sz="1600" dirty="0"/>
              <a:t>지우면서 녹화됩니다</a:t>
            </a:r>
            <a:r>
              <a:rPr lang="en-US" altLang="ko-KR" sz="1600" dirty="0"/>
              <a:t>. </a:t>
            </a:r>
            <a:r>
              <a:rPr lang="ko-KR" altLang="en-US" sz="1600" dirty="0"/>
              <a:t>항상 최근 녹화된 영상이 메모리 용량의 한계만큼 저장되므로 포맷 전까지는 수동으로 삭제할 필요가 없습니다</a:t>
            </a:r>
            <a:r>
              <a:rPr lang="en-US" altLang="ko-KR" sz="1600" dirty="0"/>
              <a:t>.  </a:t>
            </a:r>
            <a:r>
              <a:rPr lang="ko-KR" altLang="en-US" sz="1600" dirty="0"/>
              <a:t>포맷은 수동으로 </a:t>
            </a:r>
            <a:r>
              <a:rPr lang="ko-KR" altLang="en-US" sz="1600" dirty="0" smtClean="0"/>
              <a:t>한 달에 한 번 </a:t>
            </a:r>
            <a:r>
              <a:rPr lang="ko-KR" altLang="en-US" sz="1600" dirty="0"/>
              <a:t>이상 실행하여 주시길 바랍니다</a:t>
            </a:r>
            <a:r>
              <a:rPr lang="en-US" altLang="ko-KR" sz="1600" dirty="0"/>
              <a:t>.</a:t>
            </a:r>
          </a:p>
          <a:p>
            <a:r>
              <a:rPr kumimoji="1" lang="ko-KR" altLang="en-US" sz="1600" b="1" dirty="0" smtClean="0">
                <a:solidFill>
                  <a:srgbClr val="FF0000"/>
                </a:solidFill>
                <a:latin typeface="+mn-ea"/>
                <a:cs typeface="굴림" pitchFamily="50" charset="-127"/>
              </a:rPr>
              <a:t>사고 발생 시에는 </a:t>
            </a:r>
            <a:r>
              <a:rPr kumimoji="1" lang="ko-KR" altLang="en-US" sz="16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시동을 끄고 반드시 제품의 전원 플러그를 </a:t>
            </a:r>
            <a:r>
              <a:rPr kumimoji="1" lang="ko-KR" altLang="en-US" sz="1600" b="1" dirty="0" smtClean="0">
                <a:solidFill>
                  <a:srgbClr val="FF0000"/>
                </a:solidFill>
                <a:latin typeface="+mn-ea"/>
                <a:cs typeface="굴림" pitchFamily="50" charset="-127"/>
              </a:rPr>
              <a:t>분리한 </a:t>
            </a:r>
            <a:r>
              <a:rPr kumimoji="1" lang="ko-KR" altLang="en-US" sz="16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후 </a:t>
            </a:r>
            <a:r>
              <a:rPr kumimoji="1" lang="en-US" altLang="ko-KR" sz="16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LCD</a:t>
            </a:r>
            <a:r>
              <a:rPr kumimoji="1" lang="ko-KR" altLang="en-US" sz="16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가 완전히 꺼지면 </a:t>
            </a:r>
            <a:r>
              <a:rPr kumimoji="1" lang="en-US" altLang="ko-KR" sz="16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SD </a:t>
            </a:r>
            <a:r>
              <a:rPr kumimoji="1" lang="ko-KR" altLang="en-US" sz="16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카드를 </a:t>
            </a:r>
            <a:r>
              <a:rPr kumimoji="1" lang="ko-KR" altLang="en-US" sz="1600" b="1" dirty="0" smtClean="0">
                <a:solidFill>
                  <a:srgbClr val="FF0000"/>
                </a:solidFill>
                <a:latin typeface="+mn-ea"/>
                <a:cs typeface="굴림" pitchFamily="50" charset="-127"/>
              </a:rPr>
              <a:t>제품으로부터 </a:t>
            </a:r>
            <a:r>
              <a:rPr kumimoji="1" lang="ko-KR" altLang="en-US" sz="16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빼서 보관하십시오</a:t>
            </a:r>
            <a:r>
              <a:rPr kumimoji="1" lang="en-US" altLang="ko-KR" sz="16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.</a:t>
            </a:r>
            <a:endParaRPr lang="en-US" altLang="ko-KR" sz="1600" dirty="0">
              <a:solidFill>
                <a:srgbClr val="FF0000"/>
              </a:solidFill>
            </a:endParaRPr>
          </a:p>
          <a:p>
            <a:endParaRPr lang="en-US" altLang="ko-KR" sz="1600" dirty="0"/>
          </a:p>
          <a:p>
            <a:r>
              <a:rPr lang="en-US" altLang="ko-KR" sz="1600" dirty="0"/>
              <a:t>【</a:t>
            </a:r>
            <a:r>
              <a:rPr lang="ko-KR" altLang="en-US" sz="1600" b="1" dirty="0"/>
              <a:t>동영상 </a:t>
            </a:r>
            <a:r>
              <a:rPr lang="en-US" altLang="ko-KR" sz="1600" b="1" dirty="0"/>
              <a:t>OFF</a:t>
            </a:r>
            <a:r>
              <a:rPr lang="ko-KR" altLang="en-US" sz="1600" b="1" dirty="0"/>
              <a:t> 시간</a:t>
            </a:r>
            <a:r>
              <a:rPr lang="en-US" altLang="ko-KR" sz="1600" dirty="0"/>
              <a:t>】 </a:t>
            </a:r>
          </a:p>
          <a:p>
            <a:r>
              <a:rPr lang="ko-KR" altLang="en-US" sz="1600" dirty="0"/>
              <a:t>전원이 꺼진 후 내부 배터리로 녹화되는 시간</a:t>
            </a:r>
            <a:endParaRPr lang="en-US" altLang="ko-KR" dirty="0">
              <a:latin typeface="맑은 고딕"/>
              <a:ea typeface="맑은 고딕"/>
            </a:endParaRPr>
          </a:p>
        </p:txBody>
      </p:sp>
      <p:pic>
        <p:nvPicPr>
          <p:cNvPr id="13" name="图片 0" descr="IMG_366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72" y="789877"/>
            <a:ext cx="2293200" cy="1422000"/>
          </a:xfrm>
          <a:prstGeom prst="rect">
            <a:avLst/>
          </a:prstGeom>
        </p:spPr>
      </p:pic>
      <p:pic>
        <p:nvPicPr>
          <p:cNvPr id="14" name="图片 1" descr="IMG_366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4856" y="789878"/>
            <a:ext cx="2293200" cy="1422000"/>
          </a:xfrm>
          <a:prstGeom prst="rect">
            <a:avLst/>
          </a:prstGeom>
        </p:spPr>
      </p:pic>
      <p:pic>
        <p:nvPicPr>
          <p:cNvPr id="15" name="图片 2" descr="IMG_366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772" y="2251029"/>
            <a:ext cx="2293200" cy="1422000"/>
          </a:xfrm>
          <a:prstGeom prst="rect">
            <a:avLst/>
          </a:prstGeom>
        </p:spPr>
      </p:pic>
      <p:pic>
        <p:nvPicPr>
          <p:cNvPr id="16" name="图片 3" descr="IMG_366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94856" y="2253303"/>
            <a:ext cx="2293200" cy="1422000"/>
          </a:xfrm>
          <a:prstGeom prst="rect">
            <a:avLst/>
          </a:prstGeom>
        </p:spPr>
      </p:pic>
      <p:pic>
        <p:nvPicPr>
          <p:cNvPr id="17" name="图片 5" descr="IMG_3668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94856" y="3716728"/>
            <a:ext cx="2293200" cy="1422000"/>
          </a:xfrm>
          <a:prstGeom prst="rect">
            <a:avLst/>
          </a:prstGeom>
        </p:spPr>
      </p:pic>
      <p:pic>
        <p:nvPicPr>
          <p:cNvPr id="20" name="图片 4" descr="IMG_3667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8772" y="3712181"/>
            <a:ext cx="2293200" cy="1422000"/>
          </a:xfrm>
          <a:prstGeom prst="rect">
            <a:avLst/>
          </a:prstGeom>
        </p:spPr>
      </p:pic>
      <p:pic>
        <p:nvPicPr>
          <p:cNvPr id="1027" name="Picture 3" descr="C:\Users\user\Documents\카카오톡 받은 파일\KakaoTalk_20190710_1843319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157192"/>
            <a:ext cx="2232248" cy="1440160"/>
          </a:xfrm>
          <a:prstGeom prst="rect">
            <a:avLst/>
          </a:prstGeom>
          <a:noFill/>
        </p:spPr>
      </p:pic>
      <p:pic>
        <p:nvPicPr>
          <p:cNvPr id="1028" name="Picture 4" descr="C:\Users\user\Documents\카카오톡 받은 파일\KakaoTalk_20190710_18433147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5157192"/>
            <a:ext cx="2304256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4088" y="404664"/>
            <a:ext cx="35283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00B050"/>
                </a:solidFill>
                <a:latin typeface="맑은 고딕"/>
                <a:ea typeface="맑은 고딕"/>
              </a:rPr>
              <a:t>【</a:t>
            </a:r>
            <a:r>
              <a:rPr lang="ko-KR" altLang="en-US" sz="1600" b="1" dirty="0">
                <a:solidFill>
                  <a:srgbClr val="00B050"/>
                </a:solidFill>
              </a:rPr>
              <a:t>움직임 녹화</a:t>
            </a:r>
            <a:r>
              <a:rPr lang="en-US" altLang="ko-KR" sz="1600" b="1" dirty="0">
                <a:solidFill>
                  <a:srgbClr val="00B050"/>
                </a:solidFill>
                <a:latin typeface="맑은 고딕"/>
                <a:ea typeface="맑은 고딕"/>
              </a:rPr>
              <a:t>】</a:t>
            </a:r>
            <a:r>
              <a:rPr lang="ko-KR" altLang="en-US" sz="1600" dirty="0">
                <a:solidFill>
                  <a:srgbClr val="00B050"/>
                </a:solidFill>
              </a:rPr>
              <a:t> </a:t>
            </a:r>
            <a:endParaRPr lang="en-US" altLang="ko-KR" sz="1600" dirty="0">
              <a:solidFill>
                <a:srgbClr val="00B050"/>
              </a:solidFill>
            </a:endParaRPr>
          </a:p>
          <a:p>
            <a:r>
              <a:rPr lang="ko-KR" altLang="en-US" sz="1600" dirty="0" smtClean="0">
                <a:solidFill>
                  <a:srgbClr val="00B050"/>
                </a:solidFill>
              </a:rPr>
              <a:t>움직임 녹화 시간 설정 단위 화면입니다</a:t>
            </a:r>
            <a:r>
              <a:rPr lang="en-US" altLang="ko-KR" sz="1600" dirty="0" smtClean="0">
                <a:solidFill>
                  <a:srgbClr val="00B050"/>
                </a:solidFill>
              </a:rPr>
              <a:t>.</a:t>
            </a:r>
            <a:r>
              <a:rPr lang="ko-KR" altLang="en-US" sz="1600" dirty="0" smtClean="0">
                <a:solidFill>
                  <a:srgbClr val="00B050"/>
                </a:solidFill>
              </a:rPr>
              <a:t> </a:t>
            </a:r>
            <a:r>
              <a:rPr lang="en-US" altLang="ko-KR" sz="1600" dirty="0" smtClean="0">
                <a:solidFill>
                  <a:srgbClr val="00B050"/>
                </a:solidFill>
              </a:rPr>
              <a:t>(</a:t>
            </a:r>
            <a:r>
              <a:rPr lang="ko-KR" altLang="en-US" sz="1600" dirty="0" smtClean="0">
                <a:solidFill>
                  <a:srgbClr val="00B050"/>
                </a:solidFill>
              </a:rPr>
              <a:t>주차모드 움직임 감지 설정 시</a:t>
            </a:r>
            <a:r>
              <a:rPr lang="en-US" altLang="ko-KR" sz="1600" dirty="0" smtClean="0">
                <a:solidFill>
                  <a:srgbClr val="00B050"/>
                </a:solidFill>
              </a:rPr>
              <a:t>)</a:t>
            </a: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r>
              <a:rPr lang="en-US" altLang="ko-KR" sz="1600" dirty="0">
                <a:latin typeface="맑은 고딕"/>
                <a:ea typeface="맑은 고딕"/>
              </a:rPr>
              <a:t>【</a:t>
            </a:r>
            <a:r>
              <a:rPr lang="ko-KR" altLang="en-US" sz="1600" b="1" dirty="0">
                <a:latin typeface="맑은 고딕"/>
                <a:ea typeface="맑은 고딕"/>
              </a:rPr>
              <a:t>음성녹음</a:t>
            </a:r>
            <a:r>
              <a:rPr lang="en-US" altLang="ko-KR" sz="1600" b="1" dirty="0">
                <a:latin typeface="맑은 고딕"/>
                <a:ea typeface="맑은 고딕"/>
              </a:rPr>
              <a:t>】</a:t>
            </a:r>
          </a:p>
          <a:p>
            <a:r>
              <a:rPr lang="en-US" altLang="ko-KR" sz="1600" dirty="0">
                <a:latin typeface="맑은 고딕"/>
                <a:ea typeface="맑은 고딕"/>
              </a:rPr>
              <a:t>“</a:t>
            </a:r>
            <a:r>
              <a:rPr lang="ko-KR" altLang="en-US" sz="1600" b="1" dirty="0">
                <a:latin typeface="맑은 고딕"/>
                <a:ea typeface="맑은 고딕"/>
              </a:rPr>
              <a:t>끄기</a:t>
            </a:r>
            <a:r>
              <a:rPr lang="en-US" altLang="ko-KR" sz="1600" dirty="0">
                <a:latin typeface="맑은 고딕"/>
                <a:ea typeface="맑은 고딕"/>
              </a:rPr>
              <a:t>”</a:t>
            </a:r>
            <a:r>
              <a:rPr lang="ko-KR" altLang="en-US" sz="1600" dirty="0">
                <a:latin typeface="맑은 고딕"/>
                <a:ea typeface="맑은 고딕"/>
              </a:rPr>
              <a:t>로 설정 시에는 녹화 시 음성 및 주변의 소리가 블랙박스에 녹화되지 않습니다</a:t>
            </a:r>
            <a:r>
              <a:rPr lang="en-US" altLang="ko-KR" sz="1600" dirty="0">
                <a:latin typeface="맑은 고딕"/>
                <a:ea typeface="맑은 고딕"/>
              </a:rPr>
              <a:t>.</a:t>
            </a:r>
            <a:r>
              <a:rPr lang="ko-KR" altLang="en-US" sz="1600" dirty="0">
                <a:latin typeface="맑은 고딕"/>
                <a:ea typeface="맑은 고딕"/>
              </a:rPr>
              <a:t> </a:t>
            </a:r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r>
              <a:rPr lang="ko-KR" altLang="ko-KR" sz="1600" dirty="0">
                <a:latin typeface="맑은 고딕"/>
                <a:ea typeface="맑은 고딕"/>
              </a:rPr>
              <a:t>【</a:t>
            </a:r>
            <a:r>
              <a:rPr lang="ko-KR" altLang="en-US" sz="1600" b="1" dirty="0">
                <a:latin typeface="맑은 고딕"/>
                <a:ea typeface="맑은 고딕"/>
              </a:rPr>
              <a:t>마이크 감도</a:t>
            </a:r>
            <a:r>
              <a:rPr lang="en-US" altLang="ko-KR" sz="1600" b="1" dirty="0">
                <a:latin typeface="맑은 고딕"/>
                <a:ea typeface="맑은 고딕"/>
              </a:rPr>
              <a:t>】</a:t>
            </a:r>
          </a:p>
          <a:p>
            <a:r>
              <a:rPr lang="ko-KR" altLang="en-US" sz="1600" dirty="0">
                <a:latin typeface="맑은 고딕"/>
                <a:ea typeface="맑은 고딕"/>
              </a:rPr>
              <a:t>외부 소리가 마이크를 통해 녹화 시 감도를 설정하는 </a:t>
            </a:r>
            <a:r>
              <a:rPr lang="ko-KR" altLang="en-US" sz="1600" dirty="0" smtClean="0">
                <a:latin typeface="맑은 고딕"/>
                <a:ea typeface="맑은 고딕"/>
              </a:rPr>
              <a:t>기능입니다</a:t>
            </a:r>
            <a:r>
              <a:rPr lang="en-US" altLang="ko-KR" sz="1600" dirty="0" smtClean="0">
                <a:latin typeface="맑은 고딕"/>
                <a:ea typeface="맑은 고딕"/>
              </a:rPr>
              <a:t>.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>
                <a:latin typeface="맑은 고딕"/>
                <a:ea typeface="맑은 고딕"/>
              </a:rPr>
              <a:t>【</a:t>
            </a:r>
            <a:r>
              <a:rPr lang="ko-KR" altLang="en-US" sz="1600" b="1" dirty="0">
                <a:latin typeface="맑은 고딕"/>
                <a:ea typeface="맑은 고딕"/>
              </a:rPr>
              <a:t>노출</a:t>
            </a:r>
            <a:r>
              <a:rPr lang="en-US" altLang="ko-KR" sz="1600" b="1" dirty="0">
                <a:latin typeface="맑은 고딕"/>
                <a:ea typeface="맑은 고딕"/>
              </a:rPr>
              <a:t>】</a:t>
            </a:r>
          </a:p>
          <a:p>
            <a:r>
              <a:rPr lang="ko-KR" altLang="en-US" sz="1600" dirty="0"/>
              <a:t>노출은 카메라 센서로 들어오는 빛의 양을 의미한다고 할 수 있습니다</a:t>
            </a:r>
            <a:r>
              <a:rPr lang="en-US" altLang="ko-KR" sz="1600" dirty="0"/>
              <a:t>. </a:t>
            </a:r>
            <a:r>
              <a:rPr lang="ko-KR" altLang="en-US" sz="1600" dirty="0"/>
              <a:t>너무 어두운 사진은 노출 부족</a:t>
            </a:r>
            <a:r>
              <a:rPr lang="en-US" altLang="ko-KR" sz="1600" dirty="0"/>
              <a:t>, </a:t>
            </a:r>
            <a:r>
              <a:rPr lang="ko-KR" altLang="en-US" sz="1600" dirty="0"/>
              <a:t>너무 밝은 사진은 노출 과다라고 하며 이러한 빛의 양은 정형화된 </a:t>
            </a:r>
            <a:r>
              <a:rPr lang="en-US" altLang="ko-KR" sz="1600" dirty="0"/>
              <a:t>EV(Exposure value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값으로 </a:t>
            </a:r>
            <a:r>
              <a:rPr lang="ko-KR" altLang="en-US" sz="1600" dirty="0"/>
              <a:t>표현하기도 합니다</a:t>
            </a:r>
            <a:r>
              <a:rPr lang="en-US" altLang="ko-KR" sz="1600" dirty="0"/>
              <a:t>. </a:t>
            </a:r>
            <a:endParaRPr lang="en-US" altLang="ko-KR" dirty="0"/>
          </a:p>
        </p:txBody>
      </p:sp>
      <p:pic>
        <p:nvPicPr>
          <p:cNvPr id="15" name="图片 9" descr="IMG_367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7892" y="395094"/>
            <a:ext cx="2293620" cy="1415415"/>
          </a:xfrm>
          <a:prstGeom prst="rect">
            <a:avLst/>
          </a:prstGeom>
        </p:spPr>
      </p:pic>
      <p:pic>
        <p:nvPicPr>
          <p:cNvPr id="17" name="图片 11" descr="IMG_367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7892" y="1991886"/>
            <a:ext cx="2293620" cy="1405890"/>
          </a:xfrm>
          <a:prstGeom prst="rect">
            <a:avLst/>
          </a:prstGeom>
        </p:spPr>
      </p:pic>
      <p:pic>
        <p:nvPicPr>
          <p:cNvPr id="18" name="图片 1" descr="G:\TP\ERIC\20161017 4寸\AIT8328\菜单UI\原图2\IMG_36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99" y="3528442"/>
            <a:ext cx="2286000" cy="14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2" descr="G:\TP\ERIC\20161017 4寸\AIT8328\菜单UI\原图2\IMG_36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7892" y="3527132"/>
            <a:ext cx="2286000" cy="14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3" descr="G:\TP\ERIC\20161017 4寸\AIT8328\菜单UI\原图2\IMG_367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99" y="5081989"/>
            <a:ext cx="2286000" cy="141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4" descr="G:\TP\ERIC\20161017 4寸\AIT8328\菜单UI\原图2\IMG_367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7892" y="5076423"/>
            <a:ext cx="2293200" cy="141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ocuments\카카오톡 받은 파일\KakaoTalk_20190710_1843310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04664"/>
            <a:ext cx="2304256" cy="1368152"/>
          </a:xfrm>
          <a:prstGeom prst="rect">
            <a:avLst/>
          </a:prstGeom>
          <a:noFill/>
        </p:spPr>
      </p:pic>
      <p:pic>
        <p:nvPicPr>
          <p:cNvPr id="2051" name="Picture 3" descr="C:\Users\user\Documents\카카오톡 받은 파일\KakaoTalk_20190710_18583338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988840"/>
            <a:ext cx="2304256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685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404664"/>
            <a:ext cx="3528392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맑은 고딕"/>
                <a:ea typeface="맑은 고딕"/>
              </a:rPr>
              <a:t>【</a:t>
            </a:r>
            <a:r>
              <a:rPr lang="ko-KR" altLang="en-US" sz="1600" b="1" dirty="0" smtClean="0">
                <a:latin typeface="맑은 고딕"/>
                <a:ea typeface="맑은 고딕"/>
              </a:rPr>
              <a:t>화이트밸런스</a:t>
            </a:r>
            <a:r>
              <a:rPr lang="en-US" altLang="ko-KR" sz="1600" b="1" dirty="0" smtClean="0">
                <a:latin typeface="맑은 고딕"/>
                <a:ea typeface="맑은 고딕"/>
              </a:rPr>
              <a:t>】</a:t>
            </a:r>
            <a:endParaRPr lang="en-US" altLang="ko-KR" sz="1600" b="1" dirty="0"/>
          </a:p>
          <a:p>
            <a:r>
              <a:rPr lang="ko-KR" altLang="en-US" sz="1500" dirty="0"/>
              <a:t>화이트 밸런스는 촬영 환경에서 조명의 색이 미치는 영향을 보정하여 사진의 흰색 물체가 흰색으로 보이게 만드는 기능입니다</a:t>
            </a:r>
            <a:r>
              <a:rPr lang="en-US" altLang="ko-KR" sz="1500" dirty="0"/>
              <a:t>. </a:t>
            </a:r>
            <a:r>
              <a:rPr lang="ko-KR" altLang="en-US" sz="1500" dirty="0"/>
              <a:t>조명은 종류에 따라 색과 특징이 다릅니다</a:t>
            </a:r>
            <a:r>
              <a:rPr lang="en-US" altLang="ko-KR" sz="1500" dirty="0"/>
              <a:t>. </a:t>
            </a:r>
            <a:r>
              <a:rPr lang="ko-KR" altLang="en-US" sz="1500" dirty="0"/>
              <a:t>예를 들어 백열등은 노란빛을 띄고 흐린 날의 햇빛은 푸른빛을 </a:t>
            </a:r>
            <a:r>
              <a:rPr lang="ko-KR" altLang="en-US" sz="1500" dirty="0" smtClean="0"/>
              <a:t>띱니다</a:t>
            </a:r>
            <a:r>
              <a:rPr lang="en-US" altLang="ko-KR" sz="1500" dirty="0"/>
              <a:t>.</a:t>
            </a:r>
            <a:endParaRPr lang="en-US" altLang="ko-KR" sz="15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r>
              <a:rPr lang="en-US" altLang="ko-KR" sz="1600" b="1" dirty="0">
                <a:latin typeface="맑은 고딕"/>
                <a:ea typeface="맑은 고딕"/>
              </a:rPr>
              <a:t>【</a:t>
            </a:r>
            <a:r>
              <a:rPr lang="en-US" altLang="ko-KR" sz="1600" b="1" dirty="0"/>
              <a:t>ISO</a:t>
            </a:r>
            <a:r>
              <a:rPr lang="ko-KR" altLang="en-US" sz="1600" b="1" dirty="0"/>
              <a:t>감도</a:t>
            </a:r>
            <a:r>
              <a:rPr lang="en-US" altLang="ko-KR" sz="1600" b="1" dirty="0">
                <a:latin typeface="맑은 고딕"/>
                <a:ea typeface="맑은 고딕"/>
              </a:rPr>
              <a:t>】</a:t>
            </a:r>
            <a:endParaRPr lang="en-US" altLang="ko-KR" sz="1600" b="1" dirty="0"/>
          </a:p>
          <a:p>
            <a:r>
              <a:rPr lang="ko-KR" altLang="en-US" sz="1500" dirty="0"/>
              <a:t>감도</a:t>
            </a:r>
            <a:r>
              <a:rPr lang="en-US" altLang="ko-KR" sz="1500" dirty="0"/>
              <a:t>(ISO) </a:t>
            </a:r>
            <a:r>
              <a:rPr lang="ko-KR" altLang="en-US" sz="1500" dirty="0"/>
              <a:t>수치가 </a:t>
            </a:r>
            <a:r>
              <a:rPr lang="en-US" altLang="ko-KR" sz="1500" dirty="0"/>
              <a:t>100</a:t>
            </a:r>
            <a:r>
              <a:rPr lang="ko-KR" altLang="en-US" sz="1500" dirty="0"/>
              <a:t>으로 낮으면 사진이 어둡고</a:t>
            </a:r>
            <a:r>
              <a:rPr lang="en-US" altLang="ko-KR" sz="1500" dirty="0"/>
              <a:t>, </a:t>
            </a:r>
            <a:r>
              <a:rPr lang="ko-KR" altLang="en-US" sz="1500" dirty="0"/>
              <a:t>수치가 높아질수록 사진이 밝아집니다</a:t>
            </a:r>
            <a:r>
              <a:rPr lang="en-US" altLang="ko-KR" sz="1500" dirty="0"/>
              <a:t>. '</a:t>
            </a:r>
            <a:r>
              <a:rPr lang="ko-KR" altLang="en-US" sz="1500" dirty="0"/>
              <a:t>감도</a:t>
            </a:r>
            <a:r>
              <a:rPr lang="en-US" altLang="ko-KR" sz="1500" dirty="0"/>
              <a:t>'</a:t>
            </a:r>
            <a:r>
              <a:rPr lang="ko-KR" altLang="en-US" sz="1500" dirty="0"/>
              <a:t>는 카메라 센서가 빛에 반응하는 정도를 나타내는 물리적인 수치를 말하며 </a:t>
            </a:r>
            <a:r>
              <a:rPr lang="en-US" altLang="ko-KR" sz="1500" dirty="0"/>
              <a:t>ISO </a:t>
            </a:r>
            <a:r>
              <a:rPr lang="ko-KR" altLang="en-US" sz="1500" dirty="0"/>
              <a:t>수치로 표시합니다</a:t>
            </a:r>
            <a:r>
              <a:rPr lang="en-US" altLang="ko-KR" sz="1500" dirty="0"/>
              <a:t>.</a:t>
            </a:r>
          </a:p>
          <a:p>
            <a:r>
              <a:rPr lang="ko-KR" altLang="en-US" sz="1500" dirty="0"/>
              <a:t>일반적으로 </a:t>
            </a:r>
            <a:r>
              <a:rPr lang="en-US" altLang="ko-KR" sz="1500" dirty="0"/>
              <a:t>ISO </a:t>
            </a:r>
            <a:r>
              <a:rPr lang="en-US" altLang="ko-KR" sz="1500" dirty="0" smtClean="0"/>
              <a:t>800 </a:t>
            </a:r>
            <a:r>
              <a:rPr lang="ko-KR" altLang="en-US" sz="1500" dirty="0" smtClean="0"/>
              <a:t>이상을 </a:t>
            </a:r>
            <a:r>
              <a:rPr lang="ko-KR" altLang="en-US" sz="1500" dirty="0"/>
              <a:t>고감도라 하며 </a:t>
            </a:r>
            <a:r>
              <a:rPr lang="en-US" altLang="ko-KR" sz="1500" dirty="0"/>
              <a:t>100~400 </a:t>
            </a:r>
            <a:r>
              <a:rPr lang="ko-KR" altLang="en-US" sz="1500" dirty="0"/>
              <a:t>정도를 일반 감도라 합니다</a:t>
            </a:r>
            <a:r>
              <a:rPr lang="en-US" altLang="ko-KR" sz="1500" dirty="0"/>
              <a:t>.</a:t>
            </a:r>
          </a:p>
          <a:p>
            <a:endParaRPr lang="en-US" altLang="ko-KR" sz="1400" dirty="0"/>
          </a:p>
          <a:p>
            <a:r>
              <a:rPr lang="en-US" altLang="ko-KR" sz="1600" b="1" dirty="0"/>
              <a:t>【</a:t>
            </a:r>
            <a:r>
              <a:rPr lang="ko-KR" altLang="en-US" sz="1600" b="1" dirty="0"/>
              <a:t>컬러</a:t>
            </a:r>
            <a:r>
              <a:rPr lang="en-US" altLang="ko-KR" sz="1600" b="1" dirty="0"/>
              <a:t>】</a:t>
            </a:r>
          </a:p>
          <a:p>
            <a:r>
              <a:rPr lang="ko-KR" altLang="en-US" sz="1500" dirty="0"/>
              <a:t>화면의 컬러를 조절합니다</a:t>
            </a:r>
            <a:r>
              <a:rPr lang="en-US" altLang="ko-KR" sz="1500" dirty="0"/>
              <a:t>.</a:t>
            </a:r>
          </a:p>
          <a:p>
            <a:endParaRPr lang="en-US" altLang="ko-KR" sz="1600" dirty="0"/>
          </a:p>
          <a:p>
            <a:r>
              <a:rPr lang="en-US" altLang="ko-KR" sz="1600" b="1" dirty="0"/>
              <a:t>【</a:t>
            </a:r>
            <a:r>
              <a:rPr lang="ko-KR" altLang="en-US" sz="1600" b="1" dirty="0"/>
              <a:t>효과</a:t>
            </a:r>
            <a:r>
              <a:rPr lang="en-US" altLang="ko-KR" sz="1600" b="1" dirty="0"/>
              <a:t>】</a:t>
            </a:r>
          </a:p>
          <a:p>
            <a:r>
              <a:rPr lang="ko-KR" altLang="en-US" sz="1500" dirty="0"/>
              <a:t>화면 색상을 원하는 색으로 선택합니다</a:t>
            </a:r>
            <a:r>
              <a:rPr lang="en-US" altLang="ko-KR" sz="1500" dirty="0"/>
              <a:t>.</a:t>
            </a:r>
          </a:p>
        </p:txBody>
      </p:sp>
      <p:pic>
        <p:nvPicPr>
          <p:cNvPr id="12" name="图片 5" descr="G:\TP\ERIC\20161017 4寸\AIT8328\菜单UI\原图2\IMG_36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916" y="404664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9" descr="G:\TP\ERIC\20161017 4寸\AIT8328\菜单UI\原图2\IMG_36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367" y="1972366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1" descr="G:\TP\ERIC\20161017 4寸\AIT8328\菜单UI\原图2\IMG_36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916" y="3540068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2" descr="G:\TP\ERIC\20161017 4寸\AIT8328\菜单UI\原图2\IMG_368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8367" y="3540068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3" descr="G:\TP\ERIC\20161017 4寸\AIT8328\菜单UI\原图2\IMG_368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916" y="5104234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4" descr="G:\TP\ERIC\20161017 4寸\AIT8328\菜单UI\原图2\IMG_368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8367" y="5104234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6" descr="G:\TP\ERIC\20161017 4寸\AIT8328\菜单UI\原图2\IMG_368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28367" y="404664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8" descr="G:\TP\ERIC\20161017 4寸\AIT8328\菜单UI\原图2\IMG_368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6916" y="1952175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7837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116633"/>
            <a:ext cx="374441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맑은 고딕"/>
                <a:ea typeface="맑은 고딕"/>
              </a:rPr>
              <a:t>【</a:t>
            </a:r>
            <a:r>
              <a:rPr lang="ko-KR" altLang="en-US" sz="1600" b="1" dirty="0">
                <a:latin typeface="맑은 고딕"/>
                <a:ea typeface="맑은 고딕"/>
              </a:rPr>
              <a:t>차선이탈감지</a:t>
            </a:r>
            <a:r>
              <a:rPr lang="en-US" altLang="ko-KR" sz="1600" b="1" dirty="0">
                <a:latin typeface="맑은 고딕"/>
                <a:ea typeface="맑은 고딕"/>
              </a:rPr>
              <a:t>】</a:t>
            </a:r>
            <a:endParaRPr lang="en-US" altLang="ko-KR" sz="1600" b="1" dirty="0"/>
          </a:p>
          <a:p>
            <a:r>
              <a:rPr lang="ko-KR" altLang="en-US" sz="1600" dirty="0"/>
              <a:t>차선이탈감지 </a:t>
            </a:r>
            <a:r>
              <a:rPr lang="ko-KR" altLang="en-US" sz="1600" b="1" dirty="0"/>
              <a:t>켜기</a:t>
            </a:r>
            <a:r>
              <a:rPr lang="en-US" altLang="ko-KR" sz="1600" dirty="0"/>
              <a:t>, </a:t>
            </a:r>
            <a:r>
              <a:rPr lang="ko-KR" altLang="en-US" sz="1600" b="1" dirty="0"/>
              <a:t>끄기</a:t>
            </a:r>
            <a:r>
              <a:rPr lang="ko-KR" altLang="en-US" sz="1600" dirty="0"/>
              <a:t> 화면입니다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r>
              <a:rPr lang="ko-KR" altLang="ko-KR" sz="1600" dirty="0">
                <a:latin typeface="맑은 고딕"/>
                <a:ea typeface="맑은 고딕"/>
              </a:rPr>
              <a:t>【</a:t>
            </a:r>
            <a:r>
              <a:rPr lang="ko-KR" altLang="en-US" sz="1600" b="1" dirty="0">
                <a:latin typeface="맑은 고딕"/>
                <a:ea typeface="맑은 고딕"/>
              </a:rPr>
              <a:t>전방추돌감지</a:t>
            </a:r>
            <a:r>
              <a:rPr lang="en-US" altLang="ko-KR" sz="1600" b="1" dirty="0">
                <a:latin typeface="맑은 고딕"/>
                <a:ea typeface="맑은 고딕"/>
              </a:rPr>
              <a:t>】</a:t>
            </a:r>
          </a:p>
          <a:p>
            <a:r>
              <a:rPr lang="ko-KR" altLang="en-US" sz="1600" dirty="0">
                <a:latin typeface="맑은 고딕"/>
                <a:ea typeface="맑은 고딕"/>
              </a:rPr>
              <a:t>앞차간격거리 경보</a:t>
            </a:r>
            <a:r>
              <a:rPr lang="en-US" altLang="ko-KR" sz="1600" dirty="0">
                <a:latin typeface="맑은 고딕"/>
                <a:ea typeface="맑은 고딕"/>
              </a:rPr>
              <a:t>(7-40m)</a:t>
            </a: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r>
              <a:rPr lang="ko-KR" altLang="ko-KR" sz="1600" dirty="0">
                <a:latin typeface="맑은 고딕"/>
                <a:ea typeface="맑은 고딕"/>
              </a:rPr>
              <a:t>【</a:t>
            </a:r>
            <a:r>
              <a:rPr lang="ko-KR" altLang="en-US" sz="1600" b="1" dirty="0">
                <a:latin typeface="맑은 고딕"/>
                <a:ea typeface="맑은 고딕"/>
              </a:rPr>
              <a:t>앞차출발알림</a:t>
            </a:r>
            <a:r>
              <a:rPr lang="en-US" altLang="ko-KR" sz="1600" b="1" dirty="0">
                <a:latin typeface="맑은 고딕"/>
                <a:ea typeface="맑은 고딕"/>
              </a:rPr>
              <a:t>】</a:t>
            </a:r>
          </a:p>
          <a:p>
            <a:r>
              <a:rPr lang="ko-KR" altLang="en-US" sz="1600" dirty="0"/>
              <a:t>앞차출발 시 경보 음</a:t>
            </a:r>
            <a:r>
              <a:rPr lang="en-US" altLang="ko-KR" sz="1600" dirty="0"/>
              <a:t>(30cm-4m)</a:t>
            </a:r>
            <a:r>
              <a:rPr lang="ko-KR" altLang="en-US" sz="1600" dirty="0"/>
              <a:t> </a:t>
            </a:r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r>
              <a:rPr lang="en-US" altLang="ko-KR" sz="1600" dirty="0">
                <a:latin typeface="맑은 고딕"/>
                <a:ea typeface="맑은 고딕"/>
              </a:rPr>
              <a:t>【</a:t>
            </a:r>
            <a:r>
              <a:rPr lang="en-US" altLang="ko-KR" sz="1600" b="1" dirty="0">
                <a:latin typeface="맑은 고딕"/>
                <a:ea typeface="맑은 고딕"/>
              </a:rPr>
              <a:t>HDR】</a:t>
            </a:r>
          </a:p>
          <a:p>
            <a:r>
              <a:rPr lang="en-US" altLang="ko-KR" sz="1600" dirty="0"/>
              <a:t>High Dynamic Range. </a:t>
            </a:r>
          </a:p>
          <a:p>
            <a:r>
              <a:rPr lang="ko-KR" altLang="en-US" sz="1600" dirty="0"/>
              <a:t>현실적인 화면을 얻기 위해 좀 더 넓고 세밀한 범위의 </a:t>
            </a:r>
            <a:r>
              <a:rPr lang="ko-KR" altLang="en-US" sz="1600" dirty="0" smtClean="0"/>
              <a:t>광원 계산을 </a:t>
            </a:r>
            <a:r>
              <a:rPr lang="ko-KR" altLang="en-US" sz="1600" dirty="0"/>
              <a:t>행하는 것을 이르는 말입니다</a:t>
            </a:r>
            <a:r>
              <a:rPr lang="en-US" altLang="ko-KR" sz="1600" dirty="0"/>
              <a:t>. </a:t>
            </a:r>
          </a:p>
          <a:p>
            <a:r>
              <a:rPr lang="ko-KR" altLang="en-US" sz="1600" dirty="0" smtClean="0"/>
              <a:t>밝은 </a:t>
            </a:r>
            <a:r>
              <a:rPr lang="ko-KR" altLang="en-US" sz="1600" dirty="0"/>
              <a:t>물건은 좀 더 밝게</a:t>
            </a:r>
            <a:r>
              <a:rPr lang="en-US" altLang="ko-KR" sz="1600" dirty="0"/>
              <a:t>, </a:t>
            </a:r>
            <a:r>
              <a:rPr lang="ko-KR" altLang="en-US" sz="1600" dirty="0"/>
              <a:t>어두운 물건은 확실히 어둡게 표현이 가능하며 명암에 의한 세밀함을 살릴 수 </a:t>
            </a:r>
            <a:r>
              <a:rPr lang="ko-KR" altLang="en-US" sz="1600" dirty="0" smtClean="0"/>
              <a:t>있습니다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pic>
        <p:nvPicPr>
          <p:cNvPr id="18" name="图片 21" descr="G:\TP\ERIC\20161017 4寸\AIT8328\菜单UI\原图2\IMG_36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85184"/>
            <a:ext cx="2376264" cy="149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22" descr="G:\TP\ERIC\20161017 4寸\AIT8328\菜单UI\原图2\IMG_36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085184"/>
            <a:ext cx="23762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ocuments\카카오톡 받은 파일\KakaoTalk_20190710_184329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2376264" cy="1512168"/>
          </a:xfrm>
          <a:prstGeom prst="rect">
            <a:avLst/>
          </a:prstGeom>
          <a:noFill/>
        </p:spPr>
      </p:pic>
      <p:pic>
        <p:nvPicPr>
          <p:cNvPr id="3075" name="Picture 3" descr="C:\Users\user\Documents\카카오톡 받은 파일\KakaoTalk_20190710_1843293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88640"/>
            <a:ext cx="2376264" cy="1512168"/>
          </a:xfrm>
          <a:prstGeom prst="rect">
            <a:avLst/>
          </a:prstGeom>
          <a:noFill/>
        </p:spPr>
      </p:pic>
      <p:pic>
        <p:nvPicPr>
          <p:cNvPr id="3076" name="Picture 4" descr="C:\Users\user\Documents\카카오톡 받은 파일\KakaoTalk_20190710_1843288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44824"/>
            <a:ext cx="2376264" cy="1512168"/>
          </a:xfrm>
          <a:prstGeom prst="rect">
            <a:avLst/>
          </a:prstGeom>
          <a:noFill/>
        </p:spPr>
      </p:pic>
      <p:pic>
        <p:nvPicPr>
          <p:cNvPr id="3077" name="Picture 5" descr="C:\Users\user\Documents\카카오톡 받은 파일\KakaoTalk_20190710_1843284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1844824"/>
            <a:ext cx="2376264" cy="1512168"/>
          </a:xfrm>
          <a:prstGeom prst="rect">
            <a:avLst/>
          </a:prstGeom>
          <a:noFill/>
        </p:spPr>
      </p:pic>
      <p:pic>
        <p:nvPicPr>
          <p:cNvPr id="3078" name="Picture 6" descr="C:\Users\user\Documents\카카오톡 받은 파일\KakaoTalk_20190710_18432796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501008"/>
            <a:ext cx="2376264" cy="1440160"/>
          </a:xfrm>
          <a:prstGeom prst="rect">
            <a:avLst/>
          </a:prstGeom>
          <a:noFill/>
        </p:spPr>
      </p:pic>
      <p:pic>
        <p:nvPicPr>
          <p:cNvPr id="3079" name="Picture 7" descr="C:\Users\user\Documents\카카오톡 받은 파일\KakaoTalk_20190710_18432754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3501008"/>
            <a:ext cx="2376264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0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2080" y="379685"/>
            <a:ext cx="35283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【</a:t>
            </a:r>
            <a:r>
              <a:rPr lang="en-US" altLang="ko-KR" sz="1600" b="1" dirty="0"/>
              <a:t>Contrast】</a:t>
            </a:r>
          </a:p>
          <a:p>
            <a:r>
              <a:rPr lang="ko-KR" altLang="en-US" sz="1600" dirty="0"/>
              <a:t>밝고 어두운 부분의 정도 차이입니다</a:t>
            </a:r>
            <a:r>
              <a:rPr lang="en-US" altLang="ko-KR" sz="1600" dirty="0"/>
              <a:t>. </a:t>
            </a:r>
            <a:r>
              <a:rPr lang="ko-KR" altLang="en-US" sz="1600" dirty="0"/>
              <a:t>콘트라스트가 강하면 사진은 강하게 인지되는 반면 다소 딱딱하고 단순해 보일 수 있습니다</a:t>
            </a:r>
            <a:r>
              <a:rPr lang="en-US" altLang="ko-KR" sz="1600" dirty="0"/>
              <a:t>. </a:t>
            </a:r>
            <a:r>
              <a:rPr lang="ko-KR" altLang="en-US" sz="1600" dirty="0"/>
              <a:t>반대로 콘트라스트가 약하면 부드럽고 풍부한 인상을 받게 됩니다</a:t>
            </a:r>
            <a:r>
              <a:rPr lang="en-US" altLang="ko-KR" sz="1600" dirty="0"/>
              <a:t>.</a:t>
            </a: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r>
              <a:rPr lang="en-US" altLang="ko-KR" sz="1600" dirty="0">
                <a:latin typeface="맑은 고딕"/>
                <a:ea typeface="맑은 고딕"/>
              </a:rPr>
              <a:t>【</a:t>
            </a:r>
            <a:r>
              <a:rPr lang="en-US" altLang="ko-KR" sz="1600" b="1" dirty="0">
                <a:latin typeface="맑은 고딕"/>
                <a:ea typeface="맑은 고딕"/>
              </a:rPr>
              <a:t>Saturation (</a:t>
            </a:r>
            <a:r>
              <a:rPr lang="ko-KR" altLang="en-US" sz="1600" b="1" dirty="0">
                <a:latin typeface="맑은 고딕"/>
                <a:ea typeface="맑은 고딕"/>
              </a:rPr>
              <a:t>채도</a:t>
            </a:r>
            <a:r>
              <a:rPr lang="en-US" altLang="ko-KR" sz="1600" b="1" dirty="0">
                <a:latin typeface="맑은 고딕"/>
                <a:ea typeface="맑은 고딕"/>
              </a:rPr>
              <a:t>)】</a:t>
            </a:r>
            <a:endParaRPr lang="en-US" altLang="ko-KR" sz="1600" b="1" dirty="0"/>
          </a:p>
          <a:p>
            <a:r>
              <a:rPr lang="ko-KR" altLang="en-US" sz="1600" dirty="0"/>
              <a:t>색의 순도이며</a:t>
            </a:r>
            <a:r>
              <a:rPr lang="en-US" altLang="ko-KR" sz="1600" dirty="0"/>
              <a:t>, </a:t>
            </a:r>
            <a:r>
              <a:rPr lang="ko-KR" altLang="en-US" sz="1600" dirty="0" smtClean="0"/>
              <a:t>순색 상이 </a:t>
            </a:r>
            <a:r>
              <a:rPr lang="ko-KR" altLang="en-US" sz="1600" dirty="0"/>
              <a:t>포함된 정도를 </a:t>
            </a:r>
            <a:r>
              <a:rPr lang="ko-KR" altLang="en-US" sz="1600" dirty="0" smtClean="0"/>
              <a:t>의미합니다</a:t>
            </a:r>
            <a:r>
              <a:rPr lang="en-US" altLang="ko-KR" sz="1600" dirty="0"/>
              <a:t>. </a:t>
            </a:r>
            <a:r>
              <a:rPr lang="ko-KR" altLang="en-US" sz="1600" dirty="0"/>
              <a:t>색은 다른 색을 포함하지 않은 순색일수록 채도가 높고</a:t>
            </a:r>
            <a:r>
              <a:rPr lang="en-US" altLang="ko-KR" sz="1600" dirty="0"/>
              <a:t>, </a:t>
            </a:r>
            <a:r>
              <a:rPr lang="ko-KR" altLang="en-US" sz="1600" dirty="0"/>
              <a:t>다른 색상을 더하면 더 할수록 채도가 </a:t>
            </a:r>
            <a:r>
              <a:rPr lang="ko-KR" altLang="en-US" sz="1600" dirty="0" smtClean="0"/>
              <a:t>낮아집니다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  <a:p>
            <a:r>
              <a:rPr lang="en-US" altLang="ko-KR" sz="1600" dirty="0">
                <a:latin typeface="맑은 고딕"/>
                <a:ea typeface="맑은 고딕"/>
              </a:rPr>
              <a:t>【</a:t>
            </a:r>
            <a:r>
              <a:rPr lang="en-US" altLang="ko-KR" sz="1600" b="1" dirty="0">
                <a:latin typeface="맑은 고딕"/>
                <a:ea typeface="맑은 고딕"/>
              </a:rPr>
              <a:t>Sharpness (</a:t>
            </a:r>
            <a:r>
              <a:rPr lang="ko-KR" altLang="en-US" sz="1600" b="1" dirty="0">
                <a:latin typeface="맑은 고딕"/>
                <a:ea typeface="맑은 고딕"/>
              </a:rPr>
              <a:t>선명도</a:t>
            </a:r>
            <a:r>
              <a:rPr lang="en-US" altLang="ko-KR" sz="1600" b="1" dirty="0">
                <a:latin typeface="맑은 고딕"/>
                <a:ea typeface="맑은 고딕"/>
              </a:rPr>
              <a:t>)】</a:t>
            </a:r>
          </a:p>
          <a:p>
            <a:r>
              <a:rPr lang="ko-KR" altLang="en-US" sz="1600" dirty="0">
                <a:latin typeface="맑은 고딕"/>
                <a:ea typeface="맑은 고딕"/>
              </a:rPr>
              <a:t>사진의 선명함을 높여줍니다</a:t>
            </a:r>
            <a:r>
              <a:rPr lang="en-US" altLang="ko-KR" sz="1600" dirty="0">
                <a:latin typeface="맑은 고딕"/>
                <a:ea typeface="맑은 고딕"/>
              </a:rPr>
              <a:t>.</a:t>
            </a:r>
          </a:p>
          <a:p>
            <a:endParaRPr lang="en-US" altLang="ko-KR" sz="1600" dirty="0"/>
          </a:p>
          <a:p>
            <a:r>
              <a:rPr lang="en-US" altLang="ko-KR" sz="1600" b="1" dirty="0">
                <a:latin typeface="맑은 고딕"/>
                <a:ea typeface="맑은 고딕"/>
              </a:rPr>
              <a:t>【</a:t>
            </a:r>
            <a:r>
              <a:rPr lang="en-US" altLang="ko-KR" sz="1600" b="1" dirty="0"/>
              <a:t>Gamma (</a:t>
            </a:r>
            <a:r>
              <a:rPr lang="ko-KR" altLang="en-US" sz="1600" b="1" dirty="0"/>
              <a:t>감마</a:t>
            </a:r>
            <a:r>
              <a:rPr lang="en-US" altLang="ko-KR" sz="1600" b="1" dirty="0"/>
              <a:t>)</a:t>
            </a:r>
            <a:r>
              <a:rPr lang="en-US" altLang="ko-KR" sz="1600" b="1" dirty="0">
                <a:latin typeface="맑은 고딕"/>
                <a:ea typeface="맑은 고딕"/>
              </a:rPr>
              <a:t>】</a:t>
            </a:r>
            <a:endParaRPr lang="en-US" altLang="ko-KR" sz="1600" b="1" dirty="0"/>
          </a:p>
          <a:p>
            <a:r>
              <a:rPr lang="ko-KR" altLang="en-US" sz="1600" dirty="0"/>
              <a:t>모니터의 밝기를 표시하는 용어로 </a:t>
            </a:r>
            <a:r>
              <a:rPr lang="ko-KR" altLang="en-US" sz="1600" dirty="0" smtClean="0"/>
              <a:t>감마 간은 </a:t>
            </a:r>
            <a:r>
              <a:rPr lang="ko-KR" altLang="en-US" sz="1600" dirty="0"/>
              <a:t>출력값 대 입력값을 나타내는 라인의 경사도로 </a:t>
            </a:r>
            <a:r>
              <a:rPr lang="ko-KR" altLang="en-US" sz="1600" dirty="0" smtClean="0"/>
              <a:t>표시합니다</a:t>
            </a:r>
            <a:r>
              <a:rPr lang="en-US" altLang="ko-KR" sz="1600" dirty="0"/>
              <a:t>. </a:t>
            </a:r>
            <a:r>
              <a:rPr lang="ko-KR" altLang="en-US" sz="1600" dirty="0"/>
              <a:t>모니터의 밝기를 조정하기 위해 시용되는 프로그램의 이름이기도 </a:t>
            </a:r>
            <a:r>
              <a:rPr lang="ko-KR" altLang="en-US" sz="1600" dirty="0" smtClean="0"/>
              <a:t>합니다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pic>
        <p:nvPicPr>
          <p:cNvPr id="12" name="图片 23" descr="G:\TP\ERIC\20161017 4寸\AIT8328\菜单UI\原图2\IMG_36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849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24" descr="G:\TP\ERIC\20161017 4寸\AIT8328\菜单UI\原图2\IMG_36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93849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25" descr="G:\TP\ERIC\20161017 4寸\AIT8328\菜单UI\原图2\IMG_37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67937"/>
            <a:ext cx="2277110" cy="139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27" descr="G:\TP\ERIC\20161017 4寸\AIT8328\菜单UI\原图2\IMG_37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748" y="3517660"/>
            <a:ext cx="2294890" cy="142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9" descr="G:\TP\ERIC\20161017 4寸\AIT8328\菜单UI\原图2\IMG_37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638" y="5093419"/>
            <a:ext cx="229489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24" descr="G:\TP\ERIC\20161017 4寸\AIT8328\菜单UI\原图2\IMG_36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55949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24" descr="G:\TP\ERIC\20161017 4寸\AIT8328\菜单UI\原图2\IMG_36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08524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24" descr="G:\TP\ERIC\20161017 4寸\AIT8328\菜单UI\原图2\IMG_36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099199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96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8" y="235545"/>
            <a:ext cx="25971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908720"/>
            <a:ext cx="3312368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맑은 고딕"/>
                <a:ea typeface="맑은 고딕"/>
              </a:rPr>
              <a:t>【</a:t>
            </a:r>
            <a:r>
              <a:rPr lang="ko-KR" altLang="en-US" sz="1600" b="1" dirty="0">
                <a:latin typeface="맑은 고딕"/>
                <a:ea typeface="맑은 고딕"/>
              </a:rPr>
              <a:t>해상도</a:t>
            </a:r>
            <a:r>
              <a:rPr lang="en-US" altLang="ko-KR" sz="1600" b="1" dirty="0">
                <a:latin typeface="맑은 고딕"/>
                <a:ea typeface="맑은 고딕"/>
              </a:rPr>
              <a:t>】</a:t>
            </a:r>
            <a:endParaRPr lang="en-US" altLang="ko-KR" sz="1600" b="1" dirty="0"/>
          </a:p>
          <a:p>
            <a:r>
              <a:rPr lang="ko-KR" altLang="en-US" sz="1600" dirty="0"/>
              <a:t>해상도가 크게 설정 시 사진의 선명도가 좋아집니다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화면의 크기에 따라 변경될 수 있습니다</a:t>
            </a:r>
            <a:r>
              <a:rPr lang="en-US" altLang="ko-KR" sz="1600" dirty="0"/>
              <a:t>.</a:t>
            </a:r>
          </a:p>
          <a:p>
            <a:endParaRPr lang="en-US" altLang="ko-KR" sz="1600" b="1" dirty="0"/>
          </a:p>
          <a:p>
            <a:r>
              <a:rPr lang="en-US" altLang="ko-KR" sz="1600" b="1" dirty="0">
                <a:latin typeface="맑은 고딕"/>
                <a:ea typeface="맑은 고딕"/>
              </a:rPr>
              <a:t>【</a:t>
            </a:r>
            <a:r>
              <a:rPr lang="ko-KR" altLang="en-US" sz="1600" b="1" dirty="0">
                <a:latin typeface="맑은 고딕"/>
                <a:ea typeface="맑은 고딕"/>
              </a:rPr>
              <a:t>사진화질</a:t>
            </a:r>
            <a:r>
              <a:rPr lang="en-US" altLang="ko-KR" sz="1600" b="1" dirty="0">
                <a:latin typeface="맑은 고딕"/>
                <a:ea typeface="맑은 고딕"/>
              </a:rPr>
              <a:t>】</a:t>
            </a:r>
          </a:p>
          <a:p>
            <a:r>
              <a:rPr lang="ko-KR" altLang="en-US" sz="1600" dirty="0">
                <a:latin typeface="맑은 고딕"/>
                <a:ea typeface="맑은 고딕"/>
              </a:rPr>
              <a:t>사진을 섬세하게 표현합니다</a:t>
            </a:r>
            <a:r>
              <a:rPr lang="en-US" altLang="ko-KR" sz="1600" b="1" dirty="0">
                <a:latin typeface="맑은 고딕"/>
                <a:ea typeface="맑은 고딕"/>
              </a:rPr>
              <a:t>.</a:t>
            </a:r>
          </a:p>
          <a:p>
            <a:endParaRPr lang="en-US" altLang="ko-KR" sz="1600" b="1" dirty="0">
              <a:latin typeface="맑은 고딕"/>
              <a:ea typeface="맑은 고딕"/>
            </a:endParaRPr>
          </a:p>
          <a:p>
            <a:endParaRPr lang="en-US" altLang="ko-KR" sz="1600" b="1" dirty="0">
              <a:latin typeface="맑은 고딕"/>
              <a:ea typeface="맑은 고딕"/>
            </a:endParaRPr>
          </a:p>
          <a:p>
            <a:endParaRPr lang="en-US" altLang="ko-KR" sz="1600" b="1" dirty="0">
              <a:latin typeface="맑은 고딕"/>
              <a:ea typeface="맑은 고딕"/>
            </a:endParaRPr>
          </a:p>
          <a:p>
            <a:endParaRPr lang="en-US" altLang="ko-KR" sz="1600" b="1" dirty="0">
              <a:latin typeface="맑은 고딕"/>
              <a:ea typeface="맑은 고딕"/>
            </a:endParaRPr>
          </a:p>
          <a:p>
            <a:r>
              <a:rPr lang="en-US" altLang="ko-KR" sz="1600" b="1" dirty="0">
                <a:latin typeface="맑은 고딕"/>
                <a:ea typeface="맑은 고딕"/>
              </a:rPr>
              <a:t>【</a:t>
            </a:r>
            <a:r>
              <a:rPr lang="ko-KR" altLang="en-US" sz="1600" b="1" dirty="0">
                <a:latin typeface="맑은 고딕"/>
                <a:ea typeface="맑은 고딕"/>
              </a:rPr>
              <a:t>노출</a:t>
            </a:r>
            <a:r>
              <a:rPr lang="en-US" altLang="ko-KR" sz="1600" b="1" dirty="0">
                <a:latin typeface="맑은 고딕"/>
                <a:ea typeface="맑은 고딕"/>
              </a:rPr>
              <a:t>】</a:t>
            </a:r>
          </a:p>
          <a:p>
            <a:r>
              <a:rPr lang="ko-KR" altLang="en-US" sz="1600" dirty="0" err="1">
                <a:latin typeface="맑은 고딕"/>
                <a:ea typeface="맑은 고딕"/>
              </a:rPr>
              <a:t>노출값이</a:t>
            </a:r>
            <a:r>
              <a:rPr lang="ko-KR" altLang="en-US" sz="1600" dirty="0">
                <a:latin typeface="맑은 고딕"/>
                <a:ea typeface="맑은 고딕"/>
              </a:rPr>
              <a:t>  많으면 화면이 밝아지고 낮으면 어두워집니다</a:t>
            </a:r>
            <a:r>
              <a:rPr lang="en-US" altLang="ko-KR" sz="1600" dirty="0">
                <a:latin typeface="맑은 고딕"/>
                <a:ea typeface="맑은 고딕"/>
              </a:rPr>
              <a:t>.</a:t>
            </a:r>
          </a:p>
          <a:p>
            <a:r>
              <a:rPr lang="ko-KR" altLang="en-US" sz="1600" dirty="0">
                <a:latin typeface="맑은 고딕"/>
                <a:ea typeface="맑은 고딕"/>
              </a:rPr>
              <a:t>날씨에 따라 노출값을 적당하게 조절하십시오</a:t>
            </a:r>
            <a:r>
              <a:rPr lang="en-US" altLang="ko-KR" sz="1600" dirty="0">
                <a:latin typeface="맑은 고딕"/>
                <a:ea typeface="맑은 고딕"/>
              </a:rPr>
              <a:t>.</a:t>
            </a: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r>
              <a:rPr lang="en-US" altLang="ko-KR" sz="1600" dirty="0"/>
              <a:t>【</a:t>
            </a:r>
            <a:r>
              <a:rPr lang="en-US" altLang="ko-KR" sz="1600" b="1" dirty="0"/>
              <a:t>ISO</a:t>
            </a:r>
            <a:r>
              <a:rPr lang="ko-KR" altLang="en-US" sz="1600" b="1" dirty="0"/>
              <a:t>감도</a:t>
            </a:r>
            <a:r>
              <a:rPr lang="en-US" altLang="ko-KR" sz="1600" b="1" dirty="0"/>
              <a:t>】</a:t>
            </a:r>
          </a:p>
          <a:p>
            <a:r>
              <a:rPr lang="ko-KR" altLang="en-US" sz="1600" dirty="0"/>
              <a:t>감도</a:t>
            </a:r>
            <a:r>
              <a:rPr lang="en-US" altLang="ko-KR" sz="1600" dirty="0"/>
              <a:t>(ISO) </a:t>
            </a:r>
            <a:r>
              <a:rPr lang="ko-KR" altLang="en-US" sz="1600" dirty="0"/>
              <a:t>수치가 </a:t>
            </a:r>
            <a:r>
              <a:rPr lang="en-US" altLang="ko-KR" sz="1600" dirty="0"/>
              <a:t>100</a:t>
            </a:r>
            <a:r>
              <a:rPr lang="ko-KR" altLang="en-US" sz="1600" dirty="0"/>
              <a:t>으로 낮으면 사진이 어둡고</a:t>
            </a:r>
            <a:r>
              <a:rPr lang="en-US" altLang="ko-KR" sz="1600" dirty="0"/>
              <a:t>, </a:t>
            </a:r>
            <a:r>
              <a:rPr lang="ko-KR" altLang="en-US" sz="1600" dirty="0"/>
              <a:t>수치가 높아질수록 사진이 밝아집니다</a:t>
            </a:r>
            <a:r>
              <a:rPr lang="en-US" altLang="ko-KR" sz="1600" dirty="0"/>
              <a:t>.</a:t>
            </a: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ko-KR" altLang="en-US" sz="1600" dirty="0"/>
          </a:p>
        </p:txBody>
      </p:sp>
      <p:pic>
        <p:nvPicPr>
          <p:cNvPr id="12" name="图片 35" descr="G:\TP\ERIC\20161017 4寸\AIT8328\菜单UI\原图2\IMG_37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33" descr="G:\TP\ERIC\20161017 4寸\AIT8328\菜单UI\原图2\IMG_37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8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34" descr="G:\TP\ERIC\20161017 4寸\AIT8328\菜单UI\原图2\IMG_37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420888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36" descr="G:\TP\ERIC\20161017 4寸\AIT8328\菜单UI\原图2\IMG_37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861048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ocuments\카카오톡 받은 파일\KakaoTalk_20190710_1843271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980728"/>
            <a:ext cx="2304255" cy="1405880"/>
          </a:xfrm>
          <a:prstGeom prst="rect">
            <a:avLst/>
          </a:prstGeom>
          <a:noFill/>
        </p:spPr>
      </p:pic>
      <p:pic>
        <p:nvPicPr>
          <p:cNvPr id="4099" name="Picture 3" descr="C:\Users\user\Documents\카카오톡 받은 파일\KakaoTalk_20190710_1843261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980728"/>
            <a:ext cx="2304256" cy="1368152"/>
          </a:xfrm>
          <a:prstGeom prst="rect">
            <a:avLst/>
          </a:prstGeom>
          <a:noFill/>
        </p:spPr>
      </p:pic>
      <p:pic>
        <p:nvPicPr>
          <p:cNvPr id="10" name="图片 37" descr="G:\TP\ERIC\20161017 4寸\AIT8328\菜单UI\原图2\IMG_371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301208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38" descr="G:\TP\ERIC\20161017 4寸\AIT8328\菜单UI\原图2\IMG_371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5301208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039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080" y="188640"/>
            <a:ext cx="3456384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【</a:t>
            </a:r>
            <a:r>
              <a:rPr lang="en-US" altLang="ko-KR" sz="1600" b="1" dirty="0"/>
              <a:t>Contrast】</a:t>
            </a:r>
          </a:p>
          <a:p>
            <a:r>
              <a:rPr lang="ko-KR" altLang="en-US" sz="1600" dirty="0"/>
              <a:t>밝고 어두운 부분의 정도의 차이입니다</a:t>
            </a:r>
            <a:r>
              <a:rPr lang="en-US" altLang="ko-KR" sz="1600" dirty="0"/>
              <a:t>. </a:t>
            </a:r>
          </a:p>
          <a:p>
            <a:endParaRPr lang="en-US" altLang="ko-KR" sz="1600" dirty="0"/>
          </a:p>
          <a:p>
            <a:endParaRPr lang="en-US" altLang="ko-KR" sz="1600" b="1" dirty="0"/>
          </a:p>
          <a:p>
            <a:endParaRPr lang="en-US" altLang="ko-KR" sz="1600" b="1" dirty="0"/>
          </a:p>
          <a:p>
            <a:r>
              <a:rPr lang="en-US" altLang="ko-KR" sz="1600" b="1" dirty="0"/>
              <a:t>【Saturation (</a:t>
            </a:r>
            <a:r>
              <a:rPr lang="ko-KR" altLang="en-US" sz="1600" b="1" dirty="0"/>
              <a:t>채도</a:t>
            </a:r>
            <a:r>
              <a:rPr lang="en-US" altLang="ko-KR" sz="1600" b="1" dirty="0"/>
              <a:t>)】</a:t>
            </a:r>
          </a:p>
          <a:p>
            <a:r>
              <a:rPr lang="ko-KR" altLang="en-US" sz="1600" dirty="0"/>
              <a:t>색의 순도이며</a:t>
            </a:r>
            <a:r>
              <a:rPr lang="en-US" altLang="ko-KR" sz="1600" dirty="0"/>
              <a:t>, </a:t>
            </a:r>
            <a:r>
              <a:rPr lang="ko-KR" altLang="en-US" sz="1600" dirty="0" smtClean="0"/>
              <a:t>순색 상이 </a:t>
            </a:r>
            <a:r>
              <a:rPr lang="ko-KR" altLang="en-US" sz="1600" dirty="0"/>
              <a:t>포함된 정도를 </a:t>
            </a:r>
            <a:r>
              <a:rPr lang="ko-KR" altLang="en-US" sz="1600" dirty="0" smtClean="0"/>
              <a:t>의미합니다</a:t>
            </a:r>
            <a:r>
              <a:rPr lang="en-US" altLang="ko-KR" sz="1600" dirty="0" smtClean="0"/>
              <a:t>. </a:t>
            </a:r>
            <a:r>
              <a:rPr lang="ko-KR" altLang="en-US" sz="1600" dirty="0"/>
              <a:t>색은 다른 색을 포함하지 않은 순색일수록 채도가 높고</a:t>
            </a:r>
            <a:r>
              <a:rPr lang="en-US" altLang="ko-KR" sz="1600" dirty="0"/>
              <a:t>, </a:t>
            </a:r>
            <a:r>
              <a:rPr lang="ko-KR" altLang="en-US" sz="1600" dirty="0"/>
              <a:t>다른 색상을 더하면 더 할수록 채도가 </a:t>
            </a:r>
            <a:r>
              <a:rPr lang="ko-KR" altLang="en-US" sz="1600" dirty="0" smtClean="0"/>
              <a:t>낮아집니다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b="1" dirty="0"/>
              <a:t>【Sharpness (</a:t>
            </a:r>
            <a:r>
              <a:rPr lang="ko-KR" altLang="en-US" sz="1600" b="1" dirty="0"/>
              <a:t>선명도</a:t>
            </a:r>
            <a:r>
              <a:rPr lang="en-US" altLang="ko-KR" sz="1600" b="1" dirty="0"/>
              <a:t>)】</a:t>
            </a:r>
          </a:p>
          <a:p>
            <a:r>
              <a:rPr lang="ko-KR" altLang="en-US" sz="1600" dirty="0"/>
              <a:t>사진의 선명함을 높여줍니다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b="1" dirty="0"/>
          </a:p>
          <a:p>
            <a:endParaRPr lang="en-US" altLang="ko-KR" sz="1600" b="1" dirty="0"/>
          </a:p>
          <a:p>
            <a:r>
              <a:rPr lang="en-US" altLang="ko-KR" sz="1600" b="1" dirty="0"/>
              <a:t>【Gamma(</a:t>
            </a:r>
            <a:r>
              <a:rPr lang="ko-KR" altLang="en-US" sz="1600" b="1" dirty="0"/>
              <a:t>감마</a:t>
            </a:r>
            <a:r>
              <a:rPr lang="en-US" altLang="ko-KR" sz="1600" b="1" dirty="0"/>
              <a:t>)】</a:t>
            </a:r>
          </a:p>
          <a:p>
            <a:r>
              <a:rPr lang="en-US" altLang="ko-KR" sz="1600" dirty="0"/>
              <a:t> </a:t>
            </a:r>
            <a:r>
              <a:rPr lang="ko-KR" altLang="en-US" sz="1600" dirty="0"/>
              <a:t>모니터의 밝기를 표시하는 용어로 </a:t>
            </a:r>
            <a:r>
              <a:rPr lang="ko-KR" altLang="en-US" sz="1600" dirty="0" smtClean="0"/>
              <a:t>감마 간은 출력값 </a:t>
            </a:r>
            <a:r>
              <a:rPr lang="ko-KR" altLang="en-US" sz="1600" dirty="0"/>
              <a:t>대 입력 값을 나타내는 라인의 경사도로 </a:t>
            </a:r>
            <a:r>
              <a:rPr lang="ko-KR" altLang="en-US" sz="1600" dirty="0" smtClean="0"/>
              <a:t>표시합니다</a:t>
            </a:r>
            <a:r>
              <a:rPr lang="en-US" altLang="ko-KR" sz="1600" dirty="0" smtClean="0"/>
              <a:t>. </a:t>
            </a:r>
            <a:endParaRPr lang="en-US" altLang="ko-KR" sz="1600" dirty="0"/>
          </a:p>
          <a:p>
            <a:r>
              <a:rPr lang="ko-KR" altLang="en-US" sz="1600" dirty="0"/>
              <a:t>모니터 밝기를 조정하기 위해 사용되는 프로그램의 이름이기도 </a:t>
            </a:r>
            <a:r>
              <a:rPr lang="ko-KR" altLang="en-US" sz="1600" dirty="0" smtClean="0"/>
              <a:t>합니다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</p:txBody>
      </p:sp>
      <p:pic>
        <p:nvPicPr>
          <p:cNvPr id="13" name="图片 1" descr="G:\TP\ERIC\20161017 4寸\AIT8328\菜单UI\原图2\IMG_37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24" descr="G:\TP\ERIC\20161017 4寸\AIT8328\菜单UI\原图2\IMG_36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0648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40" descr="G:\TP\ERIC\20161017 4寸\AIT8328\菜单UI\原图2\IMG_37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42" descr="G:\TP\ERIC\20161017 4寸\AIT8328\菜单UI\原图2\IMG_37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84984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24" descr="G:\TP\ERIC\20161017 4寸\AIT8328\菜单UI\原图2\IMG_36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72816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24" descr="G:\TP\ERIC\20161017 4寸\AIT8328\菜单UI\原图2\IMG_36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284984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44" descr="G:\TP\ERIC\20161017 4寸\AIT8328\菜单UI\原图2\IMG_37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797152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24" descr="G:\TP\ERIC\20161017 4寸\AIT8328\菜单UI\原图2\IMG_36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797152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3601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0072" y="188640"/>
            <a:ext cx="350740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dirty="0"/>
          </a:p>
          <a:p>
            <a:endParaRPr lang="en-US" altLang="ko-KR" sz="1600" b="1" dirty="0">
              <a:latin typeface="맑은 고딕"/>
              <a:ea typeface="맑은 고딕"/>
            </a:endParaRPr>
          </a:p>
          <a:p>
            <a:endParaRPr lang="en-US" altLang="ko-KR" sz="1600" b="1" dirty="0">
              <a:latin typeface="맑은 고딕"/>
              <a:ea typeface="맑은 고딕"/>
            </a:endParaRPr>
          </a:p>
          <a:p>
            <a:r>
              <a:rPr lang="en-US" altLang="ko-KR" sz="1600" b="1" dirty="0">
                <a:latin typeface="맑은 고딕"/>
                <a:ea typeface="맑은 고딕"/>
              </a:rPr>
              <a:t>【</a:t>
            </a:r>
            <a:r>
              <a:rPr lang="ko-KR" altLang="en-US" sz="1600" b="1" dirty="0">
                <a:latin typeface="맑은 고딕"/>
                <a:ea typeface="맑은 고딕"/>
              </a:rPr>
              <a:t>볼륨</a:t>
            </a:r>
            <a:r>
              <a:rPr lang="en-US" altLang="ko-KR" sz="1600" b="1" dirty="0">
                <a:latin typeface="맑은 고딕"/>
                <a:ea typeface="맑은 고딕"/>
              </a:rPr>
              <a:t>】</a:t>
            </a:r>
          </a:p>
          <a:p>
            <a:r>
              <a:rPr lang="ko-KR" altLang="en-US" sz="1600" dirty="0" smtClean="0">
                <a:latin typeface="맑은 고딕"/>
                <a:ea typeface="맑은 고딕"/>
              </a:rPr>
              <a:t>스피커 볼륨 조정</a:t>
            </a:r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b="1" dirty="0">
              <a:latin typeface="맑은 고딕"/>
              <a:ea typeface="맑은 고딕"/>
            </a:endParaRPr>
          </a:p>
          <a:p>
            <a:endParaRPr lang="en-US" altLang="ko-KR" sz="1600" b="1" dirty="0">
              <a:latin typeface="맑은 고딕"/>
              <a:ea typeface="맑은 고딕"/>
            </a:endParaRPr>
          </a:p>
          <a:p>
            <a:endParaRPr lang="en-US" altLang="ko-KR" sz="1600" b="1" dirty="0">
              <a:latin typeface="맑은 고딕"/>
              <a:ea typeface="맑은 고딕"/>
            </a:endParaRPr>
          </a:p>
          <a:p>
            <a:r>
              <a:rPr lang="en-US" altLang="ko-KR" sz="1600" b="1" dirty="0">
                <a:latin typeface="맑은 고딕"/>
                <a:ea typeface="맑은 고딕"/>
              </a:rPr>
              <a:t>【</a:t>
            </a:r>
            <a:r>
              <a:rPr lang="ko-KR" altLang="en-US" sz="1600" b="1" dirty="0">
                <a:latin typeface="맑은 고딕"/>
                <a:ea typeface="맑은 고딕"/>
              </a:rPr>
              <a:t>삭제</a:t>
            </a:r>
            <a:r>
              <a:rPr lang="en-US" altLang="ko-KR" sz="1600" b="1" dirty="0">
                <a:latin typeface="맑은 고딕"/>
                <a:ea typeface="맑은 고딕"/>
              </a:rPr>
              <a:t>】</a:t>
            </a:r>
          </a:p>
          <a:p>
            <a:r>
              <a:rPr lang="ko-KR" altLang="en-US" sz="1600" dirty="0">
                <a:latin typeface="맑은 고딕"/>
                <a:ea typeface="맑은 고딕"/>
              </a:rPr>
              <a:t>녹화 저장된 동영상 및 사진 파일을 삭제하는 기능</a:t>
            </a:r>
            <a:endParaRPr lang="en-US" altLang="ko-KR" sz="1600" dirty="0">
              <a:latin typeface="맑은 고딕"/>
              <a:ea typeface="맑은 고딕"/>
            </a:endParaRPr>
          </a:p>
          <a:p>
            <a:endParaRPr lang="en-US" altLang="ko-KR" sz="1600" b="1" dirty="0">
              <a:latin typeface="맑은 고딕"/>
              <a:ea typeface="맑은 고딕"/>
            </a:endParaRPr>
          </a:p>
          <a:p>
            <a:r>
              <a:rPr lang="ko-KR" altLang="en-US" sz="1600" dirty="0"/>
              <a:t>◆ 삭제 </a:t>
            </a:r>
            <a:r>
              <a:rPr lang="en-US" altLang="ko-KR" sz="1600" dirty="0"/>
              <a:t>(</a:t>
            </a:r>
            <a:r>
              <a:rPr lang="ko-KR" altLang="en-US" sz="1600" b="1" dirty="0"/>
              <a:t>하나삭제</a:t>
            </a:r>
            <a:r>
              <a:rPr lang="en-US" altLang="ko-KR" sz="1600" dirty="0"/>
              <a:t>, </a:t>
            </a:r>
            <a:r>
              <a:rPr lang="ko-KR" altLang="en-US" sz="1600" b="1" dirty="0"/>
              <a:t>모두삭제</a:t>
            </a:r>
            <a:r>
              <a:rPr lang="en-US" altLang="ko-KR" sz="1600" dirty="0"/>
              <a:t>)  </a:t>
            </a:r>
            <a:r>
              <a:rPr lang="ko-KR" altLang="en-US" sz="1600" dirty="0"/>
              <a:t>녹화된 파일을 삭제하는 기능으로 현재삭제는 현재 보이는 화면의 파일을 삭제하며</a:t>
            </a:r>
            <a:r>
              <a:rPr lang="en-US" altLang="ko-KR" sz="1600" dirty="0"/>
              <a:t>, </a:t>
            </a:r>
            <a:r>
              <a:rPr lang="ko-KR" altLang="en-US" sz="1600" dirty="0"/>
              <a:t>전부삭제는 저장되어있는 녹화 영상을 전부 삭제하는 </a:t>
            </a:r>
            <a:r>
              <a:rPr lang="ko-KR" altLang="en-US" sz="1600" dirty="0" smtClean="0"/>
              <a:t>기능입니다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pic>
        <p:nvPicPr>
          <p:cNvPr id="12" name="图片 46" descr="G:\TP\ERIC\20161017 4寸\AIT8328\菜单UI\原图2\IMG_37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47" descr="G:\TP\ERIC\20161017 4寸\AIT8328\菜单UI\原图2\IMG_37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08720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48" descr="G:\TP\ERIC\20161017 4寸\AIT8328\菜单UI\原图2\IMG_37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20888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49" descr="G:\TP\ERIC\20161017 4寸\AIT8328\菜单UI\原图2\IMG_37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420888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50" descr="G:\TP\ERIC\20161017 4寸\AIT8328\菜单UI\原图2\IMG_37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933056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4" descr="G:\TP\ERIC\20161017 4寸\AIT8328\菜单UI\原图2\IMG_372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933056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241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50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395536" y="476672"/>
            <a:ext cx="3563888" cy="504056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전원공급장치 주의사항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078" name="TextBox 2077"/>
          <p:cNvSpPr txBox="1"/>
          <p:nvPr/>
        </p:nvSpPr>
        <p:spPr>
          <a:xfrm>
            <a:off x="395536" y="960984"/>
            <a:ext cx="8640960" cy="5693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prstClr val="black"/>
                </a:solidFill>
              </a:rPr>
              <a:t>【</a:t>
            </a:r>
            <a:r>
              <a:rPr lang="ko-KR" altLang="en-US" sz="2400" b="1" dirty="0">
                <a:solidFill>
                  <a:srgbClr val="FF0000"/>
                </a:solidFill>
              </a:rPr>
              <a:t>전원 공급장치 개조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사용 불가</a:t>
            </a:r>
            <a:r>
              <a:rPr lang="en-US" altLang="ko-KR" sz="2400" dirty="0">
                <a:solidFill>
                  <a:prstClr val="black"/>
                </a:solidFill>
              </a:rPr>
              <a:t>】</a:t>
            </a: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r>
              <a:rPr lang="ko-KR" altLang="en-US" sz="2000" dirty="0">
                <a:solidFill>
                  <a:prstClr val="black"/>
                </a:solidFill>
              </a:rPr>
              <a:t>본 제품의 사용 </a:t>
            </a:r>
            <a:r>
              <a:rPr lang="ko-KR" altLang="en-US" sz="2000" dirty="0" smtClean="0">
                <a:solidFill>
                  <a:prstClr val="black"/>
                </a:solidFill>
              </a:rPr>
              <a:t>입력 전압은 </a:t>
            </a:r>
            <a:r>
              <a:rPr lang="en-US" altLang="ko-KR" sz="2000" dirty="0">
                <a:solidFill>
                  <a:prstClr val="black"/>
                </a:solidFill>
              </a:rPr>
              <a:t>DC5V</a:t>
            </a:r>
            <a:r>
              <a:rPr lang="ko-KR" altLang="en-US" sz="2000" dirty="0">
                <a:solidFill>
                  <a:prstClr val="black"/>
                </a:solidFill>
              </a:rPr>
              <a:t>입니다</a:t>
            </a:r>
            <a:r>
              <a:rPr lang="en-US" altLang="ko-KR" sz="2000" dirty="0">
                <a:solidFill>
                  <a:prstClr val="black"/>
                </a:solidFill>
              </a:rPr>
              <a:t>.</a:t>
            </a: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r>
              <a:rPr lang="ko-KR" altLang="en-US" sz="2000" dirty="0">
                <a:solidFill>
                  <a:prstClr val="black"/>
                </a:solidFill>
              </a:rPr>
              <a:t>동봉된  </a:t>
            </a:r>
            <a:r>
              <a:rPr lang="ko-KR" altLang="en-US" sz="2000" dirty="0" smtClean="0">
                <a:solidFill>
                  <a:prstClr val="black"/>
                </a:solidFill>
              </a:rPr>
              <a:t>상시 전원 케이블 </a:t>
            </a:r>
            <a:r>
              <a:rPr lang="en-US" altLang="ko-KR" sz="2000" dirty="0">
                <a:solidFill>
                  <a:prstClr val="black"/>
                </a:solidFill>
              </a:rPr>
              <a:t>(</a:t>
            </a:r>
            <a:r>
              <a:rPr lang="ko-KR" altLang="en-US" sz="2000" dirty="0">
                <a:solidFill>
                  <a:prstClr val="black"/>
                </a:solidFill>
              </a:rPr>
              <a:t>입력 </a:t>
            </a:r>
            <a:r>
              <a:rPr lang="en-US" altLang="ko-KR" sz="2000" dirty="0">
                <a:solidFill>
                  <a:prstClr val="black"/>
                </a:solidFill>
              </a:rPr>
              <a:t>DC12V~24V ,</a:t>
            </a:r>
            <a:r>
              <a:rPr lang="ko-KR" altLang="en-US" sz="2000" dirty="0">
                <a:solidFill>
                  <a:prstClr val="black"/>
                </a:solidFill>
              </a:rPr>
              <a:t>출력 </a:t>
            </a:r>
            <a:r>
              <a:rPr lang="en-US" altLang="ko-KR" sz="2000" dirty="0">
                <a:solidFill>
                  <a:prstClr val="black"/>
                </a:solidFill>
              </a:rPr>
              <a:t>DC5V )</a:t>
            </a:r>
            <a:r>
              <a:rPr lang="ko-KR" altLang="en-US" sz="2000" dirty="0">
                <a:solidFill>
                  <a:prstClr val="black"/>
                </a:solidFill>
              </a:rPr>
              <a:t>을  </a:t>
            </a:r>
            <a:r>
              <a:rPr lang="ko-KR" altLang="en-US" sz="2000" dirty="0" smtClean="0">
                <a:solidFill>
                  <a:prstClr val="black"/>
                </a:solidFill>
              </a:rPr>
              <a:t>사용하십시</a:t>
            </a:r>
            <a:endParaRPr lang="en-US" altLang="ko-KR" sz="2000" dirty="0" smtClean="0">
              <a:solidFill>
                <a:prstClr val="black"/>
              </a:solidFill>
            </a:endParaRPr>
          </a:p>
          <a:p>
            <a:endParaRPr lang="en-US" altLang="ko-KR" sz="2000" dirty="0" smtClean="0">
              <a:solidFill>
                <a:prstClr val="black"/>
              </a:solidFill>
            </a:endParaRPr>
          </a:p>
          <a:p>
            <a:r>
              <a:rPr lang="ko-KR" altLang="en-US" sz="2000" dirty="0" smtClean="0">
                <a:solidFill>
                  <a:prstClr val="black"/>
                </a:solidFill>
              </a:rPr>
              <a:t>오</a:t>
            </a:r>
            <a:r>
              <a:rPr lang="en-US" altLang="ko-KR" sz="2000" dirty="0">
                <a:solidFill>
                  <a:prstClr val="black"/>
                </a:solidFill>
              </a:rPr>
              <a:t>.</a:t>
            </a: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r>
              <a:rPr lang="ko-KR" altLang="en-US" sz="2000" dirty="0">
                <a:solidFill>
                  <a:prstClr val="black"/>
                </a:solidFill>
              </a:rPr>
              <a:t>전원 케이블을 절단하거나 변경하여  자동차 배터리</a:t>
            </a:r>
            <a:r>
              <a:rPr lang="en-US" altLang="ko-KR" sz="2000" dirty="0">
                <a:solidFill>
                  <a:prstClr val="black"/>
                </a:solidFill>
              </a:rPr>
              <a:t>  DC12V </a:t>
            </a:r>
            <a:r>
              <a:rPr lang="ko-KR" altLang="en-US" sz="2000" dirty="0">
                <a:solidFill>
                  <a:prstClr val="black"/>
                </a:solidFill>
              </a:rPr>
              <a:t>또는 </a:t>
            </a:r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 smtClean="0">
              <a:solidFill>
                <a:prstClr val="black"/>
              </a:solidFill>
            </a:endParaRPr>
          </a:p>
          <a:p>
            <a:r>
              <a:rPr lang="en-US" altLang="ko-KR" sz="2000" dirty="0" smtClean="0">
                <a:solidFill>
                  <a:prstClr val="black"/>
                </a:solidFill>
              </a:rPr>
              <a:t>DC24V </a:t>
            </a:r>
            <a:r>
              <a:rPr lang="en-US" altLang="ko-KR" sz="2000" dirty="0">
                <a:solidFill>
                  <a:prstClr val="black"/>
                </a:solidFill>
              </a:rPr>
              <a:t>(</a:t>
            </a:r>
            <a:r>
              <a:rPr lang="ko-KR" altLang="en-US" sz="2000" dirty="0">
                <a:solidFill>
                  <a:prstClr val="black"/>
                </a:solidFill>
              </a:rPr>
              <a:t>또는 </a:t>
            </a:r>
            <a:r>
              <a:rPr lang="ko-KR" altLang="en-US" sz="2000" dirty="0" err="1">
                <a:solidFill>
                  <a:prstClr val="black"/>
                </a:solidFill>
              </a:rPr>
              <a:t>휴즈박스</a:t>
            </a:r>
            <a:r>
              <a:rPr lang="en-US" altLang="ko-KR" sz="2000" dirty="0">
                <a:solidFill>
                  <a:prstClr val="black"/>
                </a:solidFill>
              </a:rPr>
              <a:t>)</a:t>
            </a:r>
            <a:r>
              <a:rPr lang="ko-KR" altLang="en-US" sz="2000" dirty="0">
                <a:solidFill>
                  <a:prstClr val="black"/>
                </a:solidFill>
              </a:rPr>
              <a:t>에 잘못 연결 시 블랙박스의 회로가 손상됩니다</a:t>
            </a:r>
            <a:r>
              <a:rPr lang="en-US" altLang="ko-KR" sz="2000" dirty="0">
                <a:solidFill>
                  <a:prstClr val="black"/>
                </a:solidFill>
              </a:rPr>
              <a:t>.</a:t>
            </a: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r>
              <a:rPr lang="ko-KR" altLang="en-US" sz="2000" dirty="0">
                <a:solidFill>
                  <a:prstClr val="black"/>
                </a:solidFill>
              </a:rPr>
              <a:t>고객 임의 개조로 손상된 블랙박스는 보상되지 않습니다</a:t>
            </a:r>
            <a:r>
              <a:rPr lang="en-US" altLang="ko-KR" sz="2000" dirty="0">
                <a:solidFill>
                  <a:prstClr val="black"/>
                </a:solidFill>
              </a:rPr>
              <a:t>.</a:t>
            </a: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r>
              <a:rPr lang="ko-KR" altLang="en-US" sz="2000" b="1" dirty="0">
                <a:solidFill>
                  <a:srgbClr val="FF0000"/>
                </a:solidFill>
              </a:rPr>
              <a:t>상시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전원 장치는 </a:t>
            </a:r>
            <a:r>
              <a:rPr lang="ko-KR" altLang="en-US" sz="2000" b="1" dirty="0">
                <a:solidFill>
                  <a:srgbClr val="FF0000"/>
                </a:solidFill>
              </a:rPr>
              <a:t>전문가에 의해서 설치됩니다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endParaRPr lang="en-US" altLang="ko-KR" sz="2000" b="1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r>
              <a:rPr lang="ko-KR" altLang="en-US" sz="2000" dirty="0">
                <a:solidFill>
                  <a:prstClr val="black"/>
                </a:solidFill>
              </a:rPr>
              <a:t>관련 문의</a:t>
            </a:r>
            <a:r>
              <a:rPr lang="en-US" altLang="ko-KR" sz="2000" dirty="0">
                <a:solidFill>
                  <a:prstClr val="black"/>
                </a:solidFill>
              </a:rPr>
              <a:t>(</a:t>
            </a:r>
            <a:r>
              <a:rPr lang="en-US" altLang="ko-KR" sz="2000" b="1" dirty="0">
                <a:solidFill>
                  <a:srgbClr val="0000FF"/>
                </a:solidFill>
              </a:rPr>
              <a:t>http://www.icatchon.com</a:t>
            </a:r>
            <a:r>
              <a:rPr lang="en-US" altLang="ko-KR" sz="2000" dirty="0">
                <a:solidFill>
                  <a:prstClr val="black"/>
                </a:solidFill>
              </a:rPr>
              <a:t>)</a:t>
            </a:r>
          </a:p>
          <a:p>
            <a:endParaRPr lang="en-US" altLang="ko-K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32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260648"/>
            <a:ext cx="39604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b="1" dirty="0">
              <a:solidFill>
                <a:srgbClr val="00B0F0"/>
              </a:solidFill>
              <a:latin typeface="맑은 고딕"/>
              <a:ea typeface="맑은 고딕"/>
            </a:endParaRPr>
          </a:p>
          <a:p>
            <a:endParaRPr lang="en-US" altLang="ko-KR" sz="1600" b="1" dirty="0">
              <a:solidFill>
                <a:srgbClr val="00B0F0"/>
              </a:solidFill>
              <a:latin typeface="맑은 고딕"/>
              <a:ea typeface="맑은 고딕"/>
            </a:endParaRPr>
          </a:p>
          <a:p>
            <a:endParaRPr lang="en-US" altLang="ko-KR" sz="1600" b="1" dirty="0">
              <a:solidFill>
                <a:srgbClr val="00B0F0"/>
              </a:solidFill>
              <a:latin typeface="맑은 고딕"/>
              <a:ea typeface="맑은 고딕"/>
            </a:endParaRPr>
          </a:p>
          <a:p>
            <a:endParaRPr lang="en-US" altLang="ko-KR" sz="1200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r>
              <a:rPr lang="en-US" altLang="ko-KR" sz="1400" b="1" dirty="0"/>
              <a:t>【</a:t>
            </a:r>
            <a:r>
              <a:rPr lang="ko-KR" altLang="en-US" sz="1400" b="1" dirty="0"/>
              <a:t>비디오 유형</a:t>
            </a:r>
            <a:r>
              <a:rPr lang="en-US" altLang="ko-KR" sz="1400" b="1" dirty="0"/>
              <a:t>】</a:t>
            </a:r>
          </a:p>
          <a:p>
            <a:r>
              <a:rPr lang="ko-KR" altLang="en-US" sz="1400" dirty="0"/>
              <a:t>표준</a:t>
            </a:r>
            <a:r>
              <a:rPr lang="en-US" altLang="ko-KR" sz="1400" dirty="0"/>
              <a:t>(</a:t>
            </a:r>
            <a:r>
              <a:rPr lang="ko-KR" altLang="en-US" sz="1400" dirty="0"/>
              <a:t>일반</a:t>
            </a:r>
            <a:r>
              <a:rPr lang="en-US" altLang="ko-KR" sz="1400" dirty="0"/>
              <a:t>) , </a:t>
            </a:r>
            <a:r>
              <a:rPr lang="ko-KR" altLang="en-US" sz="1400" dirty="0"/>
              <a:t>긴급 </a:t>
            </a:r>
            <a:r>
              <a:rPr lang="en-US" altLang="ko-KR" sz="1400" dirty="0"/>
              <a:t>( G-sensor</a:t>
            </a:r>
            <a:r>
              <a:rPr lang="ko-KR" altLang="en-US" sz="1400" dirty="0"/>
              <a:t>와 주차감시</a:t>
            </a:r>
            <a:r>
              <a:rPr lang="en-US" altLang="ko-KR" sz="1400" dirty="0"/>
              <a:t>) ,</a:t>
            </a:r>
            <a:r>
              <a:rPr lang="ko-KR" altLang="en-US" sz="1400" dirty="0"/>
              <a:t>움직임 등의 </a:t>
            </a:r>
            <a:r>
              <a:rPr lang="ko-KR" altLang="en-US" sz="1400" dirty="0" smtClean="0"/>
              <a:t>녹화 영상은 </a:t>
            </a:r>
            <a:r>
              <a:rPr lang="ko-KR" altLang="en-US" sz="1400" dirty="0"/>
              <a:t>따로 구분되어 </a:t>
            </a:r>
            <a:r>
              <a:rPr lang="ko-KR" altLang="en-US" sz="1400" dirty="0" smtClean="0"/>
              <a:t>저장됩니다</a:t>
            </a:r>
            <a:r>
              <a:rPr lang="en-US" altLang="ko-KR" sz="1400" dirty="0" smtClean="0"/>
              <a:t>.</a:t>
            </a:r>
            <a:endParaRPr lang="en-US" altLang="ko-KR" sz="1400" dirty="0"/>
          </a:p>
          <a:p>
            <a:r>
              <a:rPr lang="en-US" altLang="ko-KR" sz="1400" b="1" dirty="0" smtClean="0"/>
              <a:t>OK </a:t>
            </a:r>
            <a:r>
              <a:rPr lang="ko-KR" altLang="en-US" sz="1400" b="1" dirty="0" smtClean="0"/>
              <a:t>버튼 </a:t>
            </a:r>
            <a:r>
              <a:rPr lang="en-US" altLang="ko-KR" sz="1400" dirty="0"/>
              <a:t>: </a:t>
            </a:r>
            <a:r>
              <a:rPr lang="ko-KR" altLang="en-US" sz="1400" dirty="0"/>
              <a:t>영상을 보거나 멈출 때 </a:t>
            </a:r>
            <a:r>
              <a:rPr lang="ko-KR" altLang="en-US" sz="1400" dirty="0" smtClean="0"/>
              <a:t>사용</a:t>
            </a:r>
            <a:endParaRPr lang="en-US" altLang="ko-KR" sz="1400" dirty="0"/>
          </a:p>
        </p:txBody>
      </p:sp>
      <p:pic>
        <p:nvPicPr>
          <p:cNvPr id="11" name="图片 5" descr="G:\TP\ERIC\20161017 4寸\AIT8328\菜单UI\原图2\IMG_37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6" descr="G:\TP\ERIC\20161017 4寸\AIT8328\菜单UI\原图2\IMG_37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6632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7" descr="G:\TP\ERIC\20161017 4寸\AIT8328\菜单UI\原图2\IMG_37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8" descr="G:\TP\ERIC\20161017 4寸\AIT8328\菜单UI\原图2\IMG_37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628800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9" descr="G:\TP\ERIC\20161017 4寸\AIT8328\菜单UI\原图2\IMG_37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140968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ocuments\카카오톡 받은 파일\KakaoTalk_20190711_2133522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5" y="3140969"/>
            <a:ext cx="2304255" cy="1440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5251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-2604" y="956499"/>
            <a:ext cx="34944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Arial" pitchFamily="34" charset="0"/>
              </a:rPr>
              <a:t>UP / DOWN </a:t>
            </a:r>
            <a:r>
              <a:rPr kumimoji="1" lang="ko-KR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Arial" pitchFamily="34" charset="0"/>
              </a:rPr>
              <a:t>버튼</a:t>
            </a:r>
            <a:r>
              <a:rPr kumimoji="1" lang="en-US" altLang="ko-K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Arial" pitchFamily="34" charset="0"/>
              </a:rPr>
              <a:t> : </a:t>
            </a:r>
            <a:r>
              <a:rPr kumimoji="1" lang="ko-KR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Arial" pitchFamily="34" charset="0"/>
              </a:rPr>
              <a:t>메뉴이동 시 사용</a:t>
            </a:r>
            <a:endParaRPr kumimoji="1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51520" y="279698"/>
            <a:ext cx="2520280" cy="504056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메모리 카드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422301"/>
            <a:ext cx="2293200" cy="141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1" descr="G:\TP\ERIC\20161017 4寸\AIT8328\菜单UI\原图2\IMG_37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15112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2" descr="G:\TP\ERIC\20161017 4寸\AIT8328\菜单UI\原图2\IMG_37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5" y="3015112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3" descr="G:\TP\ERIC\20161017 4寸\AIT8328\菜单UI\原图2\IMG_37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12776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076056" y="1412776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【</a:t>
            </a:r>
            <a:r>
              <a:rPr lang="en-US" altLang="ko-KR" sz="1600" b="1" dirty="0"/>
              <a:t>SD </a:t>
            </a:r>
            <a:r>
              <a:rPr lang="ko-KR" altLang="en-US" sz="1600" b="1" dirty="0"/>
              <a:t>카드 포맷</a:t>
            </a:r>
            <a:r>
              <a:rPr lang="en-US" altLang="ko-KR" sz="1600" b="1" dirty="0"/>
              <a:t>】</a:t>
            </a:r>
          </a:p>
          <a:p>
            <a:r>
              <a:rPr lang="en-US" altLang="ko-KR" sz="1600" dirty="0"/>
              <a:t>SD </a:t>
            </a:r>
            <a:r>
              <a:rPr lang="ko-KR" altLang="en-US" sz="1600" dirty="0"/>
              <a:t>카드는 </a:t>
            </a:r>
            <a:r>
              <a:rPr lang="ko-KR" altLang="en-US" sz="1600" dirty="0" smtClean="0"/>
              <a:t>관리 상태에 </a:t>
            </a:r>
            <a:r>
              <a:rPr lang="ko-KR" altLang="en-US" sz="1600" dirty="0"/>
              <a:t>따라 제품 수명이 상이할 수 있으며</a:t>
            </a:r>
            <a:r>
              <a:rPr lang="en-US" altLang="ko-KR" sz="1600" dirty="0"/>
              <a:t>, </a:t>
            </a:r>
            <a:r>
              <a:rPr lang="ko-KR" altLang="en-US" sz="1600" dirty="0"/>
              <a:t>화면의 멈춤 현상이 </a:t>
            </a:r>
            <a:endParaRPr lang="en-US" altLang="ko-KR" sz="1600" dirty="0" smtClean="0"/>
          </a:p>
          <a:p>
            <a:r>
              <a:rPr lang="ko-KR" altLang="en-US" sz="1600" dirty="0" smtClean="0"/>
              <a:t>있거나 </a:t>
            </a:r>
            <a:r>
              <a:rPr lang="ko-KR" altLang="en-US" sz="1600" dirty="0"/>
              <a:t>녹화가 잘되지 않을 </a:t>
            </a:r>
            <a:r>
              <a:rPr lang="ko-KR" altLang="en-US" sz="1600" dirty="0" smtClean="0"/>
              <a:t>경우 또는</a:t>
            </a:r>
            <a:endParaRPr lang="en-US" altLang="ko-KR" sz="1600" dirty="0" smtClean="0"/>
          </a:p>
          <a:p>
            <a:r>
              <a:rPr lang="ko-KR" altLang="en-US" sz="1600" dirty="0" smtClean="0"/>
              <a:t>화면 상태가 </a:t>
            </a:r>
            <a:r>
              <a:rPr lang="ko-KR" altLang="en-US" sz="1600" dirty="0"/>
              <a:t>좋지 않을 경우 포맷을 한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후 </a:t>
            </a:r>
            <a:r>
              <a:rPr lang="ko-KR" altLang="en-US" sz="1600" dirty="0" smtClean="0"/>
              <a:t>사용하십시오</a:t>
            </a:r>
            <a:r>
              <a:rPr lang="en-US" altLang="ko-KR" sz="1600" dirty="0" smtClean="0"/>
              <a:t>. </a:t>
            </a:r>
            <a:endParaRPr lang="en-US" altLang="ko-KR" sz="1600" dirty="0"/>
          </a:p>
          <a:p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</a:rPr>
              <a:t>평상시에도 한 달에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한 번 </a:t>
            </a:r>
            <a:r>
              <a:rPr lang="ko-KR" altLang="en-US" sz="1600" b="1" dirty="0">
                <a:solidFill>
                  <a:srgbClr val="FF0000"/>
                </a:solidFill>
              </a:rPr>
              <a:t>정도 포맷을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권장합니다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.) 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1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76056" y="943273"/>
            <a:ext cx="39604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【</a:t>
            </a:r>
            <a:r>
              <a:rPr lang="ko-KR" altLang="en-US" sz="1600" b="1" dirty="0" err="1"/>
              <a:t>비프음</a:t>
            </a:r>
            <a:r>
              <a:rPr lang="en-US" altLang="ko-KR" sz="1600" b="1" dirty="0"/>
              <a:t>】</a:t>
            </a:r>
          </a:p>
          <a:p>
            <a:r>
              <a:rPr lang="ko-KR" altLang="en-US" sz="1600" dirty="0"/>
              <a:t>스피커에서 나는 소리</a:t>
            </a:r>
            <a:endParaRPr lang="en-US" altLang="ko-KR" sz="1600" dirty="0"/>
          </a:p>
          <a:p>
            <a:r>
              <a:rPr lang="en-US" altLang="ko-KR" sz="1600" dirty="0"/>
              <a:t>“</a:t>
            </a:r>
            <a:r>
              <a:rPr lang="ko-KR" altLang="en-US" sz="1600" b="1" dirty="0"/>
              <a:t>끄기</a:t>
            </a:r>
            <a:r>
              <a:rPr lang="en-US" altLang="ko-KR" sz="1600" dirty="0"/>
              <a:t>”</a:t>
            </a:r>
            <a:r>
              <a:rPr lang="ko-KR" altLang="en-US" sz="1600" dirty="0"/>
              <a:t>로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설정 시 </a:t>
            </a:r>
            <a:r>
              <a:rPr lang="ko-KR" altLang="en-US" sz="1600" dirty="0"/>
              <a:t>모든 안내음이 발생하지 않습니다</a:t>
            </a:r>
            <a:r>
              <a:rPr lang="en-US" altLang="ko-KR" sz="1600" dirty="0"/>
              <a:t>.</a:t>
            </a:r>
          </a:p>
          <a:p>
            <a:endParaRPr lang="en-US" altLang="ko-KR" sz="1600" b="1" dirty="0"/>
          </a:p>
          <a:p>
            <a:r>
              <a:rPr lang="en-US" altLang="ko-KR" sz="1600" b="1" dirty="0"/>
              <a:t>【</a:t>
            </a:r>
            <a:r>
              <a:rPr lang="ko-KR" altLang="en-US" sz="1600" b="1" dirty="0"/>
              <a:t>플래시</a:t>
            </a:r>
            <a:r>
              <a:rPr lang="en-US" altLang="ko-KR" sz="1600" b="1" dirty="0"/>
              <a:t>】</a:t>
            </a:r>
            <a:br>
              <a:rPr lang="en-US" altLang="ko-KR" sz="1600" b="1" dirty="0"/>
            </a:br>
            <a:r>
              <a:rPr lang="ko-KR" altLang="en-US" sz="1600" dirty="0"/>
              <a:t>전면부 적외선 </a:t>
            </a:r>
            <a:r>
              <a:rPr lang="en-US" altLang="ko-KR" sz="1600" dirty="0"/>
              <a:t>LED </a:t>
            </a:r>
            <a:r>
              <a:rPr lang="ko-KR" altLang="en-US" sz="1600" dirty="0"/>
              <a:t>설정입니다</a:t>
            </a:r>
            <a:r>
              <a:rPr lang="en-US" altLang="ko-KR" sz="1600" dirty="0"/>
              <a:t>. </a:t>
            </a:r>
            <a:r>
              <a:rPr lang="ko-KR" altLang="en-US" sz="1600" dirty="0" smtClean="0"/>
              <a:t>기본값은 자동으로 되어있습니다</a:t>
            </a:r>
            <a:r>
              <a:rPr lang="en-US" altLang="ko-KR" sz="1600" dirty="0"/>
              <a:t>.</a:t>
            </a:r>
          </a:p>
          <a:p>
            <a:endParaRPr lang="en-US" altLang="ko-KR" sz="1600" dirty="0">
              <a:solidFill>
                <a:srgbClr val="00B0F0"/>
              </a:solidFill>
            </a:endParaRPr>
          </a:p>
          <a:p>
            <a:r>
              <a:rPr lang="en-US" altLang="ko-KR" sz="1600" b="1" dirty="0"/>
              <a:t>【</a:t>
            </a:r>
            <a:r>
              <a:rPr lang="ko-KR" altLang="en-US" sz="1600" b="1" dirty="0"/>
              <a:t>전원 끄기</a:t>
            </a:r>
            <a:r>
              <a:rPr lang="en-US" altLang="ko-KR" sz="1600" b="1" dirty="0"/>
              <a:t>】</a:t>
            </a:r>
          </a:p>
          <a:p>
            <a:r>
              <a:rPr lang="ko-KR" altLang="en-US" sz="1600" dirty="0" smtClean="0"/>
              <a:t>녹화 중이 </a:t>
            </a:r>
            <a:r>
              <a:rPr lang="ko-KR" altLang="en-US" sz="1600" dirty="0"/>
              <a:t>아닐때 </a:t>
            </a:r>
            <a:r>
              <a:rPr lang="en-US" altLang="ko-KR" sz="1600" dirty="0"/>
              <a:t>(</a:t>
            </a:r>
            <a:r>
              <a:rPr lang="en-US" altLang="ko-KR" sz="1600" dirty="0" smtClean="0"/>
              <a:t>STBY </a:t>
            </a:r>
            <a:r>
              <a:rPr lang="ko-KR" altLang="en-US" sz="1600" dirty="0" smtClean="0"/>
              <a:t>상태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설정된 </a:t>
            </a:r>
            <a:r>
              <a:rPr lang="ko-KR" altLang="en-US" sz="1600" dirty="0"/>
              <a:t>시간에 자동으로 전원이 꺼지며 녹화가 되지 않습니다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  <a:p>
            <a:r>
              <a:rPr lang="en-US" altLang="ko-KR" sz="1600" b="1" dirty="0"/>
              <a:t>【</a:t>
            </a:r>
            <a:r>
              <a:rPr lang="ko-KR" altLang="en-US" sz="1600" b="1" dirty="0"/>
              <a:t>시계 설정</a:t>
            </a:r>
            <a:r>
              <a:rPr lang="en-US" altLang="ko-KR" sz="1600" b="1" dirty="0"/>
              <a:t>】</a:t>
            </a:r>
            <a:r>
              <a:rPr lang="ko-KR" altLang="en-US" sz="1600" b="1" dirty="0"/>
              <a:t> </a:t>
            </a:r>
            <a:endParaRPr lang="en-US" altLang="ko-KR" sz="1600" b="1" dirty="0"/>
          </a:p>
          <a:p>
            <a:r>
              <a:rPr lang="ko-KR" altLang="en-US" sz="1600" dirty="0"/>
              <a:t>해당되는 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일</a:t>
            </a:r>
            <a:r>
              <a:rPr lang="en-US" altLang="ko-KR" sz="1600" dirty="0"/>
              <a:t>, </a:t>
            </a:r>
            <a:r>
              <a:rPr lang="ko-KR" altLang="en-US" sz="1600" dirty="0"/>
              <a:t>초로 </a:t>
            </a:r>
            <a:r>
              <a:rPr lang="en-US" altLang="ko-KR" sz="1600" dirty="0" smtClean="0"/>
              <a:t>UP/DOWN </a:t>
            </a:r>
            <a:r>
              <a:rPr lang="ko-KR" altLang="en-US" sz="1600" dirty="0" smtClean="0"/>
              <a:t>버튼을 </a:t>
            </a:r>
            <a:r>
              <a:rPr lang="ko-KR" altLang="en-US" sz="1600" dirty="0"/>
              <a:t>사용하여 </a:t>
            </a:r>
            <a:r>
              <a:rPr lang="en-US" altLang="ko-KR" sz="1600" dirty="0" smtClean="0"/>
              <a:t>OK </a:t>
            </a:r>
            <a:r>
              <a:rPr lang="ko-KR" altLang="en-US" sz="1600" dirty="0" smtClean="0"/>
              <a:t>버튼으로 </a:t>
            </a:r>
            <a:r>
              <a:rPr lang="ko-KR" altLang="en-US" sz="1600" dirty="0"/>
              <a:t>설정 확인하고 </a:t>
            </a:r>
            <a:r>
              <a:rPr lang="ko-KR" altLang="en-US" sz="1600" b="1" dirty="0"/>
              <a:t>확인</a:t>
            </a:r>
            <a:r>
              <a:rPr lang="ko-KR" altLang="en-US" sz="1600" dirty="0"/>
              <a:t>으로 이동 후 </a:t>
            </a:r>
            <a:r>
              <a:rPr lang="en-US" altLang="ko-KR" sz="1600" dirty="0" smtClean="0"/>
              <a:t>OK </a:t>
            </a:r>
            <a:r>
              <a:rPr lang="ko-KR" altLang="en-US" sz="1600" dirty="0" smtClean="0"/>
              <a:t>버튼을 </a:t>
            </a:r>
            <a:r>
              <a:rPr lang="ko-KR" altLang="en-US" sz="1600" dirty="0"/>
              <a:t>누르면 </a:t>
            </a:r>
            <a:r>
              <a:rPr lang="ko-KR" altLang="en-US" sz="1600" dirty="0" smtClean="0"/>
              <a:t>설정됩니다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ko-KR" sz="1600" b="1" dirty="0"/>
              <a:t>【</a:t>
            </a:r>
            <a:r>
              <a:rPr lang="ko-KR" altLang="en-US" sz="1600" b="1" dirty="0"/>
              <a:t>날짜형식</a:t>
            </a:r>
            <a:r>
              <a:rPr lang="en-US" altLang="ko-KR" sz="1600" b="1" dirty="0"/>
              <a:t>】</a:t>
            </a:r>
          </a:p>
          <a:p>
            <a:r>
              <a:rPr lang="ko-KR" altLang="en-US" sz="1600" dirty="0"/>
              <a:t>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일 </a:t>
            </a:r>
            <a:r>
              <a:rPr lang="ko-KR" altLang="en-US" sz="1600" dirty="0"/>
              <a:t>순서를 바꿔서 설정하고자 할 때 </a:t>
            </a:r>
            <a:r>
              <a:rPr lang="ko-KR" altLang="en-US" sz="1600" dirty="0" smtClean="0"/>
              <a:t>사용합니다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3" y="260648"/>
            <a:ext cx="28098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15" descr="G:\TP\ERIC\20161017 4寸\AIT8328\菜单UI\原图2\IMG_37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93" y="943273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6" descr="G:\TP\ERIC\20161017 4寸\AIT8328\菜单UI\原图2\IMG_37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2365" y="943273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1" descr="G:\TP\ERIC\20161017 4寸\AIT8328\菜单UI\原图2\IMG_37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2365" y="2420888"/>
            <a:ext cx="2293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2" descr="G:\TP\ERIC\20161017 4寸\AIT8328\菜单UI\原图2\IMG_37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89040"/>
            <a:ext cx="2293200" cy="134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3" descr="G:\TP\ERIC\20161017 4寸\AIT8328\菜单UI\原图2\IMG_375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789040"/>
            <a:ext cx="2293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24" descr="G:\TP\ERIC\20161017 4寸\AIT8328\菜单UI\原图2\IMG_375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293" y="5229200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5" descr="G:\TP\ERIC\20161017 4寸\AIT8328\菜单UI\原图2\IMG_375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72365" y="5229200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화살표 연결선 4"/>
          <p:cNvCxnSpPr/>
          <p:nvPr/>
        </p:nvCxnSpPr>
        <p:spPr>
          <a:xfrm flipH="1" flipV="1">
            <a:off x="3707906" y="5003652"/>
            <a:ext cx="1440158" cy="1535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user\Documents\카카오톡 받은 파일\KakaoTalk_20190710_18432525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420888"/>
            <a:ext cx="2304256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8604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64088" y="404008"/>
            <a:ext cx="34662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【</a:t>
            </a:r>
            <a:r>
              <a:rPr lang="ko-KR" altLang="en-US" sz="1600" b="1" dirty="0"/>
              <a:t>스탬프</a:t>
            </a:r>
            <a:r>
              <a:rPr lang="en-US" altLang="ko-KR" sz="1600" b="1" dirty="0"/>
              <a:t>】</a:t>
            </a:r>
          </a:p>
          <a:p>
            <a:r>
              <a:rPr lang="ko-KR" altLang="en-US" sz="1600" dirty="0"/>
              <a:t>녹화되는 영상에 날짜를  표시하고 할 때 사용합니다</a:t>
            </a:r>
            <a:r>
              <a:rPr lang="en-US" altLang="ko-KR" sz="1600" dirty="0"/>
              <a:t>. </a:t>
            </a:r>
            <a:r>
              <a:rPr lang="ko-KR" altLang="en-US" sz="1600" dirty="0"/>
              <a:t>기본으로 날짜가 표시 되도록 설정되어 있습니다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  <a:p>
            <a:endParaRPr lang="en-US" altLang="ko-KR" sz="1600" b="1" dirty="0"/>
          </a:p>
          <a:p>
            <a:endParaRPr lang="en-US" altLang="ko-KR" sz="1600" b="1" dirty="0"/>
          </a:p>
          <a:p>
            <a:r>
              <a:rPr lang="en-US" altLang="ko-KR" sz="1600" b="1" dirty="0"/>
              <a:t>【</a:t>
            </a:r>
            <a:r>
              <a:rPr lang="ko-KR" altLang="en-US" sz="1600" b="1" dirty="0" smtClean="0"/>
              <a:t>언어</a:t>
            </a:r>
            <a:r>
              <a:rPr lang="en-US" altLang="ko-KR" sz="1600" b="1" dirty="0" smtClean="0"/>
              <a:t>】</a:t>
            </a:r>
            <a:endParaRPr lang="en-US" altLang="ko-KR" sz="1600" b="1" dirty="0"/>
          </a:p>
          <a:p>
            <a:r>
              <a:rPr lang="ko-KR" altLang="en-US" sz="1600" dirty="0"/>
              <a:t>한국어 외에 영어 또는 기타 언어로 바꾸고자 할 때 사용됩니다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  <a:p>
            <a:endParaRPr lang="en-US" altLang="ko-KR" sz="1600" b="1" dirty="0"/>
          </a:p>
          <a:p>
            <a:endParaRPr lang="en-US" altLang="ko-KR" sz="1600" b="1" dirty="0"/>
          </a:p>
          <a:p>
            <a:r>
              <a:rPr lang="en-US" altLang="ko-KR" sz="1600" b="1" dirty="0"/>
              <a:t>【TV </a:t>
            </a:r>
            <a:r>
              <a:rPr lang="ko-KR" altLang="en-US" sz="1600" b="1" dirty="0"/>
              <a:t>시스템</a:t>
            </a:r>
            <a:r>
              <a:rPr lang="en-US" altLang="ko-KR" sz="1600" b="1" dirty="0"/>
              <a:t>】</a:t>
            </a:r>
          </a:p>
          <a:p>
            <a:r>
              <a:rPr lang="en-US" altLang="ko-KR" sz="1600" dirty="0"/>
              <a:t>TV</a:t>
            </a:r>
            <a:r>
              <a:rPr lang="ko-KR" altLang="en-US" sz="1600" dirty="0"/>
              <a:t>주파수 송출방식이며 한국은 </a:t>
            </a:r>
            <a:r>
              <a:rPr lang="en-US" altLang="ko-KR" sz="1600" dirty="0"/>
              <a:t>NTSC</a:t>
            </a:r>
            <a:r>
              <a:rPr lang="ko-KR" altLang="en-US" sz="1600" dirty="0"/>
              <a:t>입니다</a:t>
            </a:r>
            <a:r>
              <a:rPr lang="en-US" altLang="ko-KR" sz="1600" dirty="0"/>
              <a:t>. </a:t>
            </a:r>
            <a:r>
              <a:rPr lang="ko-KR" altLang="en-US" sz="1600" dirty="0"/>
              <a:t>현재 이 모델에서는 사용되지 않습니다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  <a:p>
            <a:endParaRPr lang="en-US" altLang="ko-KR" sz="1600" b="1" dirty="0"/>
          </a:p>
          <a:p>
            <a:r>
              <a:rPr lang="en-US" altLang="ko-KR" sz="1600" b="1" dirty="0"/>
              <a:t>【</a:t>
            </a:r>
            <a:r>
              <a:rPr lang="ko-KR" altLang="en-US" sz="1600" b="1" dirty="0" err="1"/>
              <a:t>플리커</a:t>
            </a:r>
            <a:r>
              <a:rPr lang="en-US" altLang="ko-KR" sz="1600" b="1" dirty="0"/>
              <a:t>】</a:t>
            </a:r>
          </a:p>
          <a:p>
            <a:r>
              <a:rPr lang="ko-KR" altLang="en-US" sz="1600" dirty="0"/>
              <a:t>화면 떨림 상태 </a:t>
            </a:r>
            <a:endParaRPr lang="en-US" altLang="ko-KR" sz="1600" dirty="0"/>
          </a:p>
          <a:p>
            <a:r>
              <a:rPr lang="ko-KR" altLang="en-US" sz="1600" dirty="0"/>
              <a:t>화면에 떨림이 있을 때 </a:t>
            </a:r>
            <a:r>
              <a:rPr lang="ko-KR" altLang="en-US" sz="1600" dirty="0" err="1"/>
              <a:t>플리커를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r>
              <a:rPr lang="ko-KR" altLang="en-US" sz="1600" dirty="0" smtClean="0"/>
              <a:t>변경하십시오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pic>
        <p:nvPicPr>
          <p:cNvPr id="13" name="图片 26" descr="G:\TP\ERIC\20161017 4寸\AIT8328\菜单UI\原图2\IMG_37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55" y="400957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28" descr="G:\TP\ERIC\20161017 4寸\AIT8328\菜单UI\原图2\IMG_37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855" y="1968419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30" descr="G:\TP\ERIC\20161017 4寸\AIT8328\菜单UI\原图2\IMG_37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855" y="3535881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32" descr="G:\TP\ERIC\20161017 4寸\AIT8328\菜单UI\原图2\IMG_376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855" y="5103344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33" descr="G:\TP\ERIC\20161017 4寸\AIT8328\菜单UI\原图2\IMG_376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7417" y="5103344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31" descr="G:\TP\ERIC\20161017 4寸\AIT8328\菜单UI\原图2\IMG_376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7417" y="3536898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29" descr="G:\TP\ERIC\20161017 4寸\AIT8328\菜单UI\原图2\IMG_375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7417" y="1970453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27" descr="G:\TP\ERIC\20161017 4寸\AIT8328\菜单UI\原图2\IMG_375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7417" y="404008"/>
            <a:ext cx="2293200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525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64088" y="404008"/>
            <a:ext cx="34662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【LCD</a:t>
            </a:r>
            <a:r>
              <a:rPr lang="ko-KR" altLang="en-US" sz="1600" b="1" dirty="0"/>
              <a:t>회전</a:t>
            </a:r>
            <a:r>
              <a:rPr lang="en-US" altLang="ko-KR" sz="1600" b="1" dirty="0"/>
              <a:t>】</a:t>
            </a:r>
          </a:p>
          <a:p>
            <a:r>
              <a:rPr lang="ko-KR" altLang="en-US" sz="1600" dirty="0" smtClean="0"/>
              <a:t>화면 영상이 </a:t>
            </a:r>
            <a:r>
              <a:rPr lang="en-US" altLang="ko-KR" sz="1600" dirty="0"/>
              <a:t>180</a:t>
            </a:r>
            <a:r>
              <a:rPr lang="ko-KR" altLang="en-US" sz="1600" dirty="0"/>
              <a:t>도로 뒤집어집니다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자전거나 오토바이에 부착 시 사용할 수 </a:t>
            </a:r>
            <a:r>
              <a:rPr lang="ko-KR" altLang="en-US" sz="1600" dirty="0" smtClean="0"/>
              <a:t>있습니다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b="1" dirty="0"/>
          </a:p>
          <a:p>
            <a:r>
              <a:rPr lang="en-US" altLang="ko-KR" sz="1600" b="1" dirty="0"/>
              <a:t>【LCD</a:t>
            </a:r>
            <a:r>
              <a:rPr lang="ko-KR" altLang="en-US" sz="1600" b="1" dirty="0"/>
              <a:t>절전</a:t>
            </a:r>
            <a:r>
              <a:rPr lang="en-US" altLang="ko-KR" sz="1600" b="1" dirty="0"/>
              <a:t>】</a:t>
            </a:r>
          </a:p>
          <a:p>
            <a:r>
              <a:rPr lang="ko-KR" altLang="en-US" sz="1600" dirty="0"/>
              <a:t>화면보호기능으로 설정된 시간에 자동으로 </a:t>
            </a:r>
            <a:r>
              <a:rPr lang="en-US" altLang="ko-KR" sz="1600" dirty="0"/>
              <a:t>LCD</a:t>
            </a:r>
            <a:r>
              <a:rPr lang="ko-KR" altLang="en-US" sz="1600" dirty="0"/>
              <a:t>가 </a:t>
            </a:r>
            <a:r>
              <a:rPr lang="ko-KR" altLang="en-US" sz="1600" dirty="0" smtClean="0"/>
              <a:t>꺼집니다</a:t>
            </a:r>
            <a:r>
              <a:rPr lang="en-US" altLang="ko-KR" sz="1600" dirty="0" smtClean="0"/>
              <a:t>. </a:t>
            </a:r>
          </a:p>
          <a:p>
            <a:r>
              <a:rPr lang="ko-KR" altLang="en-US" sz="1600" dirty="0" smtClean="0"/>
              <a:t>하지만 </a:t>
            </a:r>
            <a:r>
              <a:rPr lang="ko-KR" altLang="en-US" sz="1600" dirty="0"/>
              <a:t>녹화는 정상으로 됩니다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/>
              <a:t>【</a:t>
            </a:r>
            <a:r>
              <a:rPr lang="en-US" altLang="ko-KR" sz="1600" b="1" dirty="0"/>
              <a:t>G-Sensor</a:t>
            </a:r>
            <a:r>
              <a:rPr lang="en-US" altLang="ko-KR" sz="1600" dirty="0"/>
              <a:t>】</a:t>
            </a:r>
          </a:p>
          <a:p>
            <a:r>
              <a:rPr lang="ko-KR" altLang="en-US" sz="1600" dirty="0"/>
              <a:t>차량 주행 중 충격의 강도에 의해 </a:t>
            </a:r>
            <a:endParaRPr lang="en-US" altLang="ko-KR" sz="1600" dirty="0"/>
          </a:p>
          <a:p>
            <a:r>
              <a:rPr lang="ko-KR" altLang="en-US" sz="1600" dirty="0"/>
              <a:t>이벤트 </a:t>
            </a:r>
            <a:r>
              <a:rPr lang="ko-KR" altLang="en-US" sz="1600" dirty="0" smtClean="0"/>
              <a:t>녹화</a:t>
            </a:r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/>
              <a:t>【</a:t>
            </a:r>
            <a:r>
              <a:rPr lang="ko-KR" altLang="en-US" sz="1600" b="1" dirty="0"/>
              <a:t>주차감시</a:t>
            </a:r>
            <a:r>
              <a:rPr lang="en-US" altLang="ko-KR" sz="1600" dirty="0"/>
              <a:t>】</a:t>
            </a:r>
          </a:p>
          <a:p>
            <a:r>
              <a:rPr lang="ko-KR" altLang="en-US" sz="1600" dirty="0"/>
              <a:t>차량 주차 시 </a:t>
            </a:r>
            <a:r>
              <a:rPr lang="ko-KR" altLang="en-US" sz="1600" dirty="0" smtClean="0"/>
              <a:t>충격이 </a:t>
            </a:r>
            <a:r>
              <a:rPr lang="ko-KR" altLang="en-US" sz="1600" dirty="0"/>
              <a:t>있을 때 약 </a:t>
            </a:r>
            <a:r>
              <a:rPr lang="en-US" altLang="ko-KR" sz="1600" dirty="0"/>
              <a:t>1</a:t>
            </a:r>
            <a:r>
              <a:rPr lang="ko-KR" altLang="en-US" sz="1600" dirty="0"/>
              <a:t>분간 </a:t>
            </a:r>
            <a:r>
              <a:rPr lang="ko-KR" altLang="en-US" sz="1600" dirty="0" smtClean="0"/>
              <a:t>녹화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상시 전원 연결시</a:t>
            </a:r>
            <a:r>
              <a:rPr lang="en-US" altLang="ko-KR" sz="1600" dirty="0" smtClean="0"/>
              <a:t>)</a:t>
            </a:r>
            <a:endParaRPr lang="en-US" altLang="ko-KR" sz="1600" dirty="0"/>
          </a:p>
          <a:p>
            <a:endParaRPr lang="en-US" altLang="ko-KR" sz="1600" dirty="0"/>
          </a:p>
        </p:txBody>
      </p:sp>
      <p:pic>
        <p:nvPicPr>
          <p:cNvPr id="24" name="图片 35" descr="G:\TP\ERIC\20161017 4寸\AIT8328\菜单UI\原图2\IMG_37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4008"/>
            <a:ext cx="2340825" cy="151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39" descr="G:\TP\ERIC\20161017 4寸\AIT8328\菜单UI\原图2\IMG_37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73016"/>
            <a:ext cx="2365208" cy="1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user\Documents\카카오톡 받은 파일\KakaoTalk_20190710_184324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2448272" cy="1512168"/>
          </a:xfrm>
          <a:prstGeom prst="rect">
            <a:avLst/>
          </a:prstGeom>
          <a:noFill/>
        </p:spPr>
      </p:pic>
      <p:pic>
        <p:nvPicPr>
          <p:cNvPr id="6147" name="Picture 3" descr="C:\Users\user\Documents\카카오톡 받은 파일\KakaoTalk_20190710_184324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060848"/>
            <a:ext cx="2448272" cy="1368152"/>
          </a:xfrm>
          <a:prstGeom prst="rect">
            <a:avLst/>
          </a:prstGeom>
          <a:noFill/>
        </p:spPr>
      </p:pic>
      <p:pic>
        <p:nvPicPr>
          <p:cNvPr id="6148" name="Picture 4" descr="C:\Users\user\Documents\카카오톡 받은 파일\KakaoTalk_20190710_1843235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060848"/>
            <a:ext cx="2376264" cy="1368152"/>
          </a:xfrm>
          <a:prstGeom prst="rect">
            <a:avLst/>
          </a:prstGeom>
          <a:noFill/>
        </p:spPr>
      </p:pic>
      <p:pic>
        <p:nvPicPr>
          <p:cNvPr id="6149" name="Picture 5" descr="C:\Users\user\Documents\카카오톡 받은 파일\KakaoTalk_20190710_1843231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573016"/>
            <a:ext cx="2448272" cy="1440160"/>
          </a:xfrm>
          <a:prstGeom prst="rect">
            <a:avLst/>
          </a:prstGeom>
          <a:noFill/>
        </p:spPr>
      </p:pic>
      <p:pic>
        <p:nvPicPr>
          <p:cNvPr id="6150" name="Picture 6" descr="C:\Users\user\Documents\카카오톡 받은 파일\KakaoTalk_20190710_1843227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157192"/>
            <a:ext cx="2448272" cy="1446511"/>
          </a:xfrm>
          <a:prstGeom prst="rect">
            <a:avLst/>
          </a:prstGeom>
          <a:noFill/>
        </p:spPr>
      </p:pic>
      <p:pic>
        <p:nvPicPr>
          <p:cNvPr id="6151" name="Picture 7" descr="C:\Users\user\Documents\카카오톡 받은 파일\KakaoTalk_20190710_18432226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5157192"/>
            <a:ext cx="2376264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3277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53769" y="402917"/>
            <a:ext cx="346625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【</a:t>
            </a:r>
            <a:r>
              <a:rPr lang="ko-KR" altLang="en-US" sz="1600" b="1" dirty="0"/>
              <a:t>움직임 감지</a:t>
            </a:r>
            <a:r>
              <a:rPr lang="en-US" altLang="ko-KR" sz="1600" dirty="0"/>
              <a:t>】</a:t>
            </a:r>
          </a:p>
          <a:p>
            <a:r>
              <a:rPr lang="ko-KR" altLang="en-US" sz="1600" dirty="0" smtClean="0">
                <a:solidFill>
                  <a:srgbClr val="00B050"/>
                </a:solidFill>
              </a:rPr>
              <a:t>주차모드에서 사물의 움직임이 감지 될때만 녹화</a:t>
            </a:r>
            <a:r>
              <a:rPr lang="en-US" altLang="ko-KR" sz="1600" dirty="0" smtClean="0">
                <a:solidFill>
                  <a:srgbClr val="00B050"/>
                </a:solidFill>
              </a:rPr>
              <a:t>(</a:t>
            </a:r>
            <a:r>
              <a:rPr lang="ko-KR" altLang="en-US" sz="1600" dirty="0" smtClean="0">
                <a:solidFill>
                  <a:srgbClr val="00B050"/>
                </a:solidFill>
              </a:rPr>
              <a:t>주차모드 움직임 감지 설정 시</a:t>
            </a:r>
            <a:r>
              <a:rPr lang="en-US" altLang="ko-KR" sz="1600" dirty="0" smtClean="0">
                <a:solidFill>
                  <a:srgbClr val="00B050"/>
                </a:solidFill>
              </a:rPr>
              <a:t>)</a:t>
            </a:r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【</a:t>
            </a:r>
            <a:r>
              <a:rPr lang="ko-KR" altLang="en-US" sz="1600" b="1" dirty="0"/>
              <a:t>주차모드</a:t>
            </a:r>
            <a:r>
              <a:rPr lang="en-US" altLang="ko-KR" sz="1600" dirty="0"/>
              <a:t>】</a:t>
            </a:r>
          </a:p>
          <a:p>
            <a:r>
              <a:rPr lang="ko-KR" altLang="en-US" sz="1600" dirty="0"/>
              <a:t>주차모드를 </a:t>
            </a:r>
            <a:r>
              <a:rPr lang="ko-KR" altLang="en-US" sz="1600" dirty="0" smtClean="0"/>
              <a:t>주차감시</a:t>
            </a:r>
            <a:r>
              <a:rPr lang="en-US" altLang="ko-KR" sz="1600" dirty="0" smtClean="0"/>
              <a:t>(</a:t>
            </a:r>
            <a:r>
              <a:rPr lang="ko-KR" altLang="en-US" sz="1600" dirty="0"/>
              <a:t>충격감지</a:t>
            </a:r>
            <a:r>
              <a:rPr lang="en-US" altLang="ko-KR" sz="1600" dirty="0"/>
              <a:t>), </a:t>
            </a:r>
            <a:r>
              <a:rPr lang="ko-KR" altLang="en-US" sz="1600" dirty="0"/>
              <a:t>움직임 감지로 바꿀 수 있습니다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 smtClean="0"/>
              <a:t>【</a:t>
            </a:r>
            <a:r>
              <a:rPr lang="ko-KR" altLang="en-US" sz="1600" b="1" dirty="0"/>
              <a:t>설정초기화</a:t>
            </a:r>
            <a:r>
              <a:rPr lang="en-US" altLang="ko-KR" sz="1600" dirty="0"/>
              <a:t>】</a:t>
            </a:r>
          </a:p>
          <a:p>
            <a:r>
              <a:rPr lang="en-US" altLang="ko-KR" sz="1600" dirty="0"/>
              <a:t>“</a:t>
            </a:r>
            <a:r>
              <a:rPr lang="ko-KR" altLang="en-US" sz="1600" dirty="0"/>
              <a:t>예</a:t>
            </a:r>
            <a:r>
              <a:rPr lang="en-US" altLang="ko-KR" sz="1600" dirty="0"/>
              <a:t>”</a:t>
            </a:r>
            <a:r>
              <a:rPr lang="ko-KR" altLang="en-US" sz="1600" dirty="0"/>
              <a:t>로 설정 시 </a:t>
            </a:r>
            <a:r>
              <a:rPr lang="ko-KR" altLang="en-US" sz="1600" dirty="0" smtClean="0"/>
              <a:t>설정된 </a:t>
            </a:r>
            <a:r>
              <a:rPr lang="ko-KR" altLang="en-US" sz="1600" dirty="0"/>
              <a:t>메뉴들이 기본설정으로 초기화</a:t>
            </a:r>
            <a:endParaRPr lang="en-US" altLang="ko-KR" sz="1600" dirty="0"/>
          </a:p>
          <a:p>
            <a:r>
              <a:rPr lang="ko-KR" altLang="en-US" sz="1600" dirty="0"/>
              <a:t>됩니다</a:t>
            </a:r>
            <a:r>
              <a:rPr lang="en-US" altLang="ko-KR" sz="1600" dirty="0"/>
              <a:t>. (</a:t>
            </a:r>
            <a:r>
              <a:rPr lang="ko-KR" altLang="en-US" sz="1600" dirty="0"/>
              <a:t>기본설정 참조</a:t>
            </a:r>
            <a:r>
              <a:rPr lang="en-US" altLang="ko-KR" sz="1600" dirty="0"/>
              <a:t>)</a:t>
            </a:r>
          </a:p>
          <a:p>
            <a:endParaRPr lang="en-US" altLang="ko-KR" sz="1600" dirty="0"/>
          </a:p>
          <a:p>
            <a:endParaRPr lang="en-US" altLang="ko-KR" sz="1600" b="1" dirty="0"/>
          </a:p>
          <a:p>
            <a:endParaRPr lang="en-US" altLang="ko-KR" sz="1600" b="1" dirty="0" smtClean="0"/>
          </a:p>
          <a:p>
            <a:r>
              <a:rPr lang="en-US" altLang="ko-KR" sz="1600" b="1" dirty="0" smtClean="0"/>
              <a:t>【</a:t>
            </a:r>
            <a:r>
              <a:rPr lang="ko-KR" altLang="en-US" sz="1600" b="1" dirty="0"/>
              <a:t>차선이탈감지조정</a:t>
            </a:r>
            <a:r>
              <a:rPr lang="en-US" altLang="ko-KR" sz="1600" dirty="0"/>
              <a:t>】</a:t>
            </a:r>
          </a:p>
          <a:p>
            <a:r>
              <a:rPr lang="ko-KR" altLang="en-US" sz="1600" dirty="0" smtClean="0"/>
              <a:t>차선이탈감지 </a:t>
            </a:r>
            <a:r>
              <a:rPr lang="ko-KR" altLang="en-US" sz="1600" dirty="0"/>
              <a:t>기준선 </a:t>
            </a:r>
            <a:r>
              <a:rPr lang="ko-KR" altLang="en-US" sz="1600" dirty="0" smtClean="0"/>
              <a:t>조절</a:t>
            </a:r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</p:txBody>
      </p:sp>
      <p:pic>
        <p:nvPicPr>
          <p:cNvPr id="37" name="图片 43" descr="G:\TP\ERIC\20161017 4寸\AIT8328\菜单UI\原图2\IMG_37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417" y="404008"/>
            <a:ext cx="2293200" cy="151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图片 45" descr="G:\TP\ERIC\20161017 4寸\AIT8328\菜单UI\原图2\IMG_37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01008"/>
            <a:ext cx="23042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user\Documents\카카오톡 받은 파일\KakaoTalk_20190710_184321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2448272" cy="1503734"/>
          </a:xfrm>
          <a:prstGeom prst="rect">
            <a:avLst/>
          </a:prstGeom>
          <a:noFill/>
        </p:spPr>
      </p:pic>
      <p:pic>
        <p:nvPicPr>
          <p:cNvPr id="7171" name="Picture 3" descr="C:\Users\user\Documents\카카오톡 받은 파일\KakaoTalk_20190710_1843213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988840"/>
            <a:ext cx="2448272" cy="1440160"/>
          </a:xfrm>
          <a:prstGeom prst="rect">
            <a:avLst/>
          </a:prstGeom>
          <a:noFill/>
        </p:spPr>
      </p:pic>
      <p:pic>
        <p:nvPicPr>
          <p:cNvPr id="7172" name="Picture 4" descr="C:\Users\user\Documents\카카오톡 받은 파일\KakaoTalk_20190710_1843209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988840"/>
            <a:ext cx="2304256" cy="1440160"/>
          </a:xfrm>
          <a:prstGeom prst="rect">
            <a:avLst/>
          </a:prstGeom>
          <a:noFill/>
        </p:spPr>
      </p:pic>
      <p:pic>
        <p:nvPicPr>
          <p:cNvPr id="7174" name="Picture 6" descr="C:\Users\user\Documents\카카오톡 받은 파일\KakaoTalk_20190710_1931551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085184"/>
            <a:ext cx="2448272" cy="1368152"/>
          </a:xfrm>
          <a:prstGeom prst="rect">
            <a:avLst/>
          </a:prstGeom>
          <a:noFill/>
        </p:spPr>
      </p:pic>
      <p:pic>
        <p:nvPicPr>
          <p:cNvPr id="7175" name="Picture 7" descr="C:\Users\user\Documents\카카오톡 받은 파일\KakaoTalk_20190710_1018460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5085184"/>
            <a:ext cx="2304256" cy="1368152"/>
          </a:xfrm>
          <a:prstGeom prst="rect">
            <a:avLst/>
          </a:prstGeom>
          <a:noFill/>
        </p:spPr>
      </p:pic>
      <p:pic>
        <p:nvPicPr>
          <p:cNvPr id="7177" name="Picture 9" descr="C:\Users\user\Documents\카카오톡 받은 파일\KakaoTalk_20190710_1931555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3501008"/>
            <a:ext cx="244827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2350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292080" y="260648"/>
            <a:ext cx="3466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  【</a:t>
            </a:r>
            <a:r>
              <a:rPr lang="ko-KR" altLang="en-US" sz="1600" b="1" dirty="0" err="1"/>
              <a:t>펌웨어버전</a:t>
            </a:r>
            <a:r>
              <a:rPr lang="en-US" altLang="ko-KR" sz="1600" b="1" dirty="0"/>
              <a:t>】</a:t>
            </a:r>
          </a:p>
          <a:p>
            <a:r>
              <a:rPr lang="ko-KR" altLang="en-US" sz="1600" dirty="0"/>
              <a:t>  소프트웨어 제작일로 업데이트 </a:t>
            </a:r>
            <a:endParaRPr lang="en-US" altLang="ko-KR" sz="1600" dirty="0"/>
          </a:p>
          <a:p>
            <a:r>
              <a:rPr lang="ko-KR" altLang="en-US" sz="1600" dirty="0"/>
              <a:t>  시 변경될 수 있습니다</a:t>
            </a:r>
            <a:r>
              <a:rPr lang="en-US" altLang="ko-KR" sz="1600" dirty="0"/>
              <a:t>.</a:t>
            </a:r>
          </a:p>
        </p:txBody>
      </p:sp>
      <p:pic>
        <p:nvPicPr>
          <p:cNvPr id="8194" name="Picture 2" descr="C:\Users\user\Documents\카카오톡 받은 파일\KakaoTalk_20190710_193154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2448271" cy="1656184"/>
          </a:xfrm>
          <a:prstGeom prst="rect">
            <a:avLst/>
          </a:prstGeom>
          <a:noFill/>
        </p:spPr>
      </p:pic>
      <p:pic>
        <p:nvPicPr>
          <p:cNvPr id="8195" name="Picture 3" descr="C:\Users\user\Documents\카카오톡 받은 파일\KakaoTalk_20190710_194234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2304256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2350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39552" y="404664"/>
            <a:ext cx="2952328" cy="504056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기본설정</a:t>
            </a:r>
          </a:p>
        </p:txBody>
      </p:sp>
      <p:cxnSp>
        <p:nvCxnSpPr>
          <p:cNvPr id="11" name="직선 연결선 10"/>
          <p:cNvCxnSpPr/>
          <p:nvPr/>
        </p:nvCxnSpPr>
        <p:spPr>
          <a:xfrm>
            <a:off x="23879175" y="7258050"/>
            <a:ext cx="57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 descr="해제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69674" y="9477375"/>
            <a:ext cx="904875" cy="257175"/>
          </a:xfrm>
          <a:prstGeom prst="rect">
            <a:avLst/>
          </a:prstGeom>
        </p:spPr>
      </p:pic>
      <p:pic>
        <p:nvPicPr>
          <p:cNvPr id="13" name="그림 12" descr="실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88575" y="9458325"/>
            <a:ext cx="933450" cy="304800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539552" y="1052736"/>
            <a:ext cx="820891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dirty="0" smtClean="0">
                <a:solidFill>
                  <a:prstClr val="black"/>
                </a:solidFill>
                <a:cs typeface="굴림" pitchFamily="50" charset="-127"/>
              </a:rPr>
              <a:t>일반 설정에서</a:t>
            </a:r>
            <a:r>
              <a:rPr kumimoji="1" lang="ko-KR" altLang="en-US" sz="1400" b="1" dirty="0" smtClean="0">
                <a:solidFill>
                  <a:prstClr val="black"/>
                </a:solidFill>
                <a:cs typeface="굴림" pitchFamily="50" charset="-127"/>
              </a:rPr>
              <a:t> 리셋 설정</a:t>
            </a:r>
            <a:r>
              <a:rPr kumimoji="1" lang="ko-KR" altLang="en-US" sz="1400" dirty="0" smtClean="0">
                <a:solidFill>
                  <a:prstClr val="black"/>
                </a:solidFill>
                <a:cs typeface="굴림" pitchFamily="50" charset="-127"/>
              </a:rPr>
              <a:t>을 </a:t>
            </a:r>
            <a:r>
              <a:rPr kumimoji="1" lang="ko-KR" altLang="en-US" sz="1400" dirty="0">
                <a:solidFill>
                  <a:prstClr val="black"/>
                </a:solidFill>
                <a:cs typeface="굴림" pitchFamily="50" charset="-127"/>
              </a:rPr>
              <a:t>하시면 메뉴설정이 공장출하 시 </a:t>
            </a:r>
            <a:r>
              <a:rPr kumimoji="1" lang="ko-KR" altLang="en-US" sz="1400" dirty="0" smtClean="0">
                <a:solidFill>
                  <a:prstClr val="black"/>
                </a:solidFill>
                <a:cs typeface="굴림" pitchFamily="50" charset="-127"/>
              </a:rPr>
              <a:t>설정된 </a:t>
            </a:r>
            <a:r>
              <a:rPr kumimoji="1" lang="ko-KR" altLang="en-US" sz="1400" dirty="0">
                <a:solidFill>
                  <a:prstClr val="black"/>
                </a:solidFill>
                <a:cs typeface="굴림" pitchFamily="50" charset="-127"/>
              </a:rPr>
              <a:t>기본설정으로 재설정 됩니다</a:t>
            </a:r>
            <a:r>
              <a:rPr kumimoji="1" lang="en-US" altLang="ko-KR" sz="1400" dirty="0">
                <a:solidFill>
                  <a:prstClr val="black"/>
                </a:solidFill>
                <a:cs typeface="굴림" pitchFamily="50" charset="-127"/>
              </a:rPr>
              <a:t>.</a:t>
            </a:r>
            <a:r>
              <a:rPr kumimoji="1" lang="ko-KR" altLang="en-US" sz="1400" dirty="0">
                <a:solidFill>
                  <a:prstClr val="black"/>
                </a:solidFill>
                <a:cs typeface="굴림" pitchFamily="50" charset="-127"/>
              </a:rPr>
              <a:t> </a:t>
            </a:r>
            <a:endParaRPr kumimoji="1" lang="en-US" altLang="ko-KR" sz="1400" dirty="0">
              <a:solidFill>
                <a:prstClr val="black"/>
              </a:solidFill>
              <a:cs typeface="굴림" pitchFamily="50" charset="-127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b="1" dirty="0">
                <a:solidFill>
                  <a:prstClr val="black"/>
                </a:solidFill>
                <a:cs typeface="굴림" pitchFamily="50" charset="-127"/>
              </a:rPr>
              <a:t>진하게 표시된 </a:t>
            </a:r>
            <a:r>
              <a:rPr kumimoji="1" lang="ko-KR" altLang="en-US" sz="1400" dirty="0">
                <a:solidFill>
                  <a:prstClr val="black"/>
                </a:solidFill>
                <a:cs typeface="굴림" pitchFamily="50" charset="-127"/>
              </a:rPr>
              <a:t>부분이 </a:t>
            </a:r>
            <a:r>
              <a:rPr kumimoji="1" lang="ko-KR" altLang="en-US" sz="1400" b="1" dirty="0">
                <a:solidFill>
                  <a:prstClr val="black"/>
                </a:solidFill>
                <a:cs typeface="굴림" pitchFamily="50" charset="-127"/>
              </a:rPr>
              <a:t>초기 </a:t>
            </a:r>
            <a:r>
              <a:rPr kumimoji="1" lang="ko-KR" altLang="en-US" sz="1400" b="1" dirty="0" smtClean="0">
                <a:solidFill>
                  <a:prstClr val="black"/>
                </a:solidFill>
                <a:cs typeface="굴림" pitchFamily="50" charset="-127"/>
              </a:rPr>
              <a:t>설정값</a:t>
            </a:r>
            <a:r>
              <a:rPr kumimoji="1" lang="ko-KR" altLang="en-US" sz="1400" dirty="0" smtClean="0">
                <a:solidFill>
                  <a:prstClr val="black"/>
                </a:solidFill>
                <a:cs typeface="굴림" pitchFamily="50" charset="-127"/>
              </a:rPr>
              <a:t>입니다</a:t>
            </a:r>
            <a:r>
              <a:rPr kumimoji="1" lang="en-US" altLang="ko-KR" sz="1400" dirty="0">
                <a:solidFill>
                  <a:prstClr val="black"/>
                </a:solidFill>
                <a:cs typeface="굴림" pitchFamily="50" charset="-127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400" b="1" dirty="0">
              <a:solidFill>
                <a:srgbClr val="FF0000"/>
              </a:solidFill>
              <a:cs typeface="굴림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25580975" y="9075738"/>
            <a:ext cx="666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132180"/>
              </p:ext>
            </p:extLst>
          </p:nvPr>
        </p:nvGraphicFramePr>
        <p:xfrm>
          <a:off x="611560" y="2114565"/>
          <a:ext cx="8136904" cy="4248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06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1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동영상모드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FHD30fps</a:t>
                      </a:r>
                      <a:r>
                        <a:rPr lang="en-US" altLang="ko-KR" sz="1200" b="1" u="none" strike="noStrike" baseline="0" dirty="0">
                          <a:effectLst/>
                        </a:rPr>
                        <a:t> :</a:t>
                      </a:r>
                      <a:r>
                        <a:rPr lang="ko-KR" altLang="en-US" sz="1200" b="1" u="none" strike="noStrike" baseline="0" dirty="0">
                          <a:effectLst/>
                        </a:rPr>
                        <a:t>전방</a:t>
                      </a:r>
                      <a:r>
                        <a:rPr lang="en-US" sz="1200" b="1" u="none" strike="noStrike" dirty="0">
                          <a:effectLst/>
                        </a:rPr>
                        <a:t>1920X1080</a:t>
                      </a:r>
                      <a:r>
                        <a:rPr lang="en-US" altLang="ko-K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비프음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켜기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2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동영상화질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초 미세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자동 전원 끄기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OFF</a:t>
                      </a:r>
                      <a:r>
                        <a:rPr lang="en-US" sz="1050" u="none" strike="noStrike" dirty="0">
                          <a:effectLst/>
                        </a:rPr>
                        <a:t>,  1</a:t>
                      </a:r>
                      <a:r>
                        <a:rPr lang="ko-KR" altLang="en-US" sz="1050" u="none" strike="noStrike" dirty="0">
                          <a:effectLst/>
                        </a:rPr>
                        <a:t>분</a:t>
                      </a:r>
                      <a:r>
                        <a:rPr lang="en-US" altLang="ko-KR" sz="1050" u="none" strike="noStrike" dirty="0">
                          <a:effectLst/>
                        </a:rPr>
                        <a:t>, 5</a:t>
                      </a:r>
                      <a:r>
                        <a:rPr lang="ko-KR" altLang="en-US" sz="1050" u="none" strike="noStrike" dirty="0">
                          <a:effectLst/>
                        </a:rPr>
                        <a:t>분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3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순환녹화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</a:rPr>
                        <a:t>끄기</a:t>
                      </a:r>
                      <a:r>
                        <a:rPr lang="en-US" sz="1050" u="none" strike="noStrike" dirty="0">
                          <a:effectLst/>
                        </a:rPr>
                        <a:t>, 1</a:t>
                      </a:r>
                      <a:r>
                        <a:rPr lang="ko-KR" altLang="en-US" sz="1050" u="none" strike="noStrike" dirty="0">
                          <a:effectLst/>
                        </a:rPr>
                        <a:t>분</a:t>
                      </a:r>
                      <a:r>
                        <a:rPr lang="en-US" sz="1000" u="none" strike="noStrike" dirty="0">
                          <a:effectLst/>
                        </a:rPr>
                        <a:t>,2</a:t>
                      </a:r>
                      <a:r>
                        <a:rPr lang="ko-KR" altLang="en-US" sz="1000" u="none" strike="noStrike" dirty="0">
                          <a:effectLst/>
                        </a:rPr>
                        <a:t>분</a:t>
                      </a:r>
                      <a:r>
                        <a:rPr lang="en-US" altLang="ko-KR" sz="1000" u="none" strike="noStrike" dirty="0">
                          <a:effectLst/>
                        </a:rPr>
                        <a:t>,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</a:rPr>
                        <a:t>3</a:t>
                      </a:r>
                      <a:r>
                        <a:rPr lang="ko-KR" altLang="en-US" sz="1600" b="1" u="none" strike="noStrike" dirty="0">
                          <a:effectLst/>
                        </a:rPr>
                        <a:t>분</a:t>
                      </a:r>
                      <a:r>
                        <a:rPr lang="en-US" sz="1050" u="none" strike="noStrike" dirty="0">
                          <a:effectLst/>
                        </a:rPr>
                        <a:t>, 5</a:t>
                      </a:r>
                      <a:r>
                        <a:rPr lang="ko-KR" altLang="en-US" sz="1050" u="none" strike="noStrike" dirty="0">
                          <a:effectLst/>
                        </a:rPr>
                        <a:t>분</a:t>
                      </a:r>
                      <a:r>
                        <a:rPr lang="en-US" sz="1050" u="none" strike="noStrike" dirty="0">
                          <a:effectLst/>
                        </a:rPr>
                        <a:t>, 10</a:t>
                      </a:r>
                      <a:r>
                        <a:rPr lang="ko-KR" altLang="en-US" sz="1050" u="none" strike="noStrike" dirty="0">
                          <a:effectLst/>
                        </a:rPr>
                        <a:t>분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14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시간설정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설정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4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노출보정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 dirty="0">
                          <a:effectLst/>
                        </a:rPr>
                        <a:t>-3, -2, -1, </a:t>
                      </a:r>
                      <a:r>
                        <a:rPr lang="en-US" altLang="ko-KR" sz="1800" b="1" u="none" strike="noStrike" dirty="0">
                          <a:effectLst/>
                        </a:rPr>
                        <a:t>0</a:t>
                      </a:r>
                      <a:r>
                        <a:rPr lang="en-US" altLang="ko-KR" sz="1000" u="none" strike="noStrike" dirty="0">
                          <a:effectLst/>
                        </a:rPr>
                        <a:t>, </a:t>
                      </a:r>
                      <a:r>
                        <a:rPr lang="en-US" altLang="ko-KR" sz="1050" u="none" strike="noStrike" dirty="0">
                          <a:effectLst/>
                        </a:rPr>
                        <a:t>+1, +2, +3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플리커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u="none" strike="noStrike" dirty="0">
                          <a:effectLst/>
                        </a:rPr>
                        <a:t>50Hz</a:t>
                      </a:r>
                      <a:r>
                        <a:rPr lang="en-US" altLang="ko-KR" sz="1050" b="0" u="none" strike="noStrike" dirty="0">
                          <a:effectLst/>
                        </a:rPr>
                        <a:t> /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</a:rPr>
                        <a:t>60Hz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5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동영상 </a:t>
                      </a:r>
                      <a:r>
                        <a:rPr lang="en-US" sz="1400" b="1" u="none" strike="noStrike" dirty="0">
                          <a:effectLst/>
                        </a:rPr>
                        <a:t>OFF </a:t>
                      </a:r>
                      <a:r>
                        <a:rPr lang="ko-KR" altLang="en-US" sz="1400" b="1" u="none" strike="noStrike" dirty="0">
                          <a:effectLst/>
                        </a:rPr>
                        <a:t>시간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u="none" strike="noStrike" dirty="0">
                          <a:effectLst/>
                        </a:rPr>
                        <a:t>0</a:t>
                      </a:r>
                      <a:r>
                        <a:rPr lang="ko-KR" altLang="en-US" sz="1050" u="none" strike="noStrike" dirty="0">
                          <a:effectLst/>
                        </a:rPr>
                        <a:t>분</a:t>
                      </a:r>
                      <a:r>
                        <a:rPr lang="en-US" altLang="ko-KR" sz="1600" b="1" u="none" strike="noStrike" dirty="0">
                          <a:effectLst/>
                        </a:rPr>
                        <a:t>5</a:t>
                      </a:r>
                      <a:r>
                        <a:rPr lang="ko-KR" altLang="en-US" sz="1050" u="none" strike="noStrike" dirty="0">
                          <a:effectLst/>
                        </a:rPr>
                        <a:t>초</a:t>
                      </a:r>
                      <a:r>
                        <a:rPr lang="en-US" altLang="ko-KR" sz="1050" u="none" strike="noStrike" dirty="0">
                          <a:effectLst/>
                        </a:rPr>
                        <a:t>, 30</a:t>
                      </a:r>
                      <a:r>
                        <a:rPr lang="ko-KR" altLang="en-US" sz="1050" u="none" strike="noStrike" dirty="0">
                          <a:effectLst/>
                        </a:rPr>
                        <a:t>초</a:t>
                      </a:r>
                      <a:r>
                        <a:rPr lang="en-US" altLang="ko-KR" sz="1050" u="none" strike="noStrike" dirty="0">
                          <a:effectLst/>
                        </a:rPr>
                        <a:t>, 1</a:t>
                      </a:r>
                      <a:r>
                        <a:rPr lang="ko-KR" altLang="en-US" sz="1050" u="none" strike="noStrike" dirty="0">
                          <a:effectLst/>
                        </a:rPr>
                        <a:t>분</a:t>
                      </a:r>
                      <a:r>
                        <a:rPr lang="en-US" altLang="ko-KR" sz="1050" u="none" strike="noStrike" dirty="0">
                          <a:effectLst/>
                        </a:rPr>
                        <a:t>, 3</a:t>
                      </a:r>
                      <a:r>
                        <a:rPr lang="ko-KR" altLang="en-US" sz="1050" u="none" strike="noStrike" dirty="0">
                          <a:effectLst/>
                        </a:rPr>
                        <a:t>분</a:t>
                      </a:r>
                      <a:r>
                        <a:rPr lang="en-US" altLang="ko-KR" sz="1050" u="none" strike="noStrike" dirty="0">
                          <a:effectLst/>
                        </a:rPr>
                        <a:t>, 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16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LCD</a:t>
                      </a:r>
                      <a:r>
                        <a:rPr lang="ko-KR" altLang="en-US" sz="1400" b="1" u="none" strike="noStrike" dirty="0">
                          <a:effectLst/>
                        </a:rPr>
                        <a:t>화면보호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OFF</a:t>
                      </a:r>
                      <a:r>
                        <a:rPr lang="en-US" sz="1050" u="none" strike="noStrike" dirty="0">
                          <a:effectLst/>
                        </a:rPr>
                        <a:t>,  1</a:t>
                      </a:r>
                      <a:r>
                        <a:rPr lang="ko-KR" altLang="en-US" sz="1050" u="none" strike="noStrike" dirty="0">
                          <a:effectLst/>
                        </a:rPr>
                        <a:t>분</a:t>
                      </a:r>
                      <a:r>
                        <a:rPr lang="en-US" altLang="ko-KR" sz="1050" u="none" strike="noStrike" dirty="0">
                          <a:effectLst/>
                        </a:rPr>
                        <a:t>, </a:t>
                      </a:r>
                      <a:r>
                        <a:rPr lang="en-US" altLang="ko-KR" sz="1800" b="1" u="none" strike="noStrike" dirty="0">
                          <a:effectLst/>
                        </a:rPr>
                        <a:t>3</a:t>
                      </a:r>
                      <a:r>
                        <a:rPr lang="ko-KR" altLang="en-US" sz="1050" u="none" strike="noStrike" dirty="0">
                          <a:effectLst/>
                        </a:rPr>
                        <a:t>분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6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음성녹음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켜기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G</a:t>
                      </a:r>
                      <a:r>
                        <a:rPr lang="ko-KR" altLang="en-US" sz="1400" b="1" u="none" strike="noStrike" dirty="0">
                          <a:effectLst/>
                        </a:rPr>
                        <a:t>센서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dirty="0">
                          <a:effectLst/>
                        </a:rPr>
                        <a:t>OFF</a:t>
                      </a:r>
                      <a:r>
                        <a:rPr lang="en-US" altLang="ko-KR" sz="1050" u="none" strike="noStrike" dirty="0">
                          <a:effectLst/>
                        </a:rPr>
                        <a:t>, </a:t>
                      </a:r>
                      <a:r>
                        <a:rPr lang="ko-KR" altLang="en-US" sz="1050" u="none" strike="noStrike" dirty="0">
                          <a:effectLst/>
                        </a:rPr>
                        <a:t>약함</a:t>
                      </a:r>
                      <a:r>
                        <a:rPr lang="en-US" altLang="ko-KR" sz="1050" u="none" strike="noStrike" dirty="0">
                          <a:effectLst/>
                        </a:rPr>
                        <a:t>, </a:t>
                      </a:r>
                      <a:r>
                        <a:rPr lang="ko-KR" altLang="en-US" sz="1050" u="none" strike="noStrike" dirty="0">
                          <a:effectLst/>
                        </a:rPr>
                        <a:t>보통</a:t>
                      </a:r>
                      <a:r>
                        <a:rPr lang="en-US" altLang="ko-KR" sz="1050" u="none" strike="noStrike" dirty="0">
                          <a:effectLst/>
                        </a:rPr>
                        <a:t>, </a:t>
                      </a:r>
                      <a:r>
                        <a:rPr lang="ko-KR" altLang="en-US" sz="1050" u="none" strike="noStrike" dirty="0">
                          <a:effectLst/>
                        </a:rPr>
                        <a:t>강함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7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움직임감지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낮게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18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 err="1">
                          <a:effectLst/>
                        </a:rPr>
                        <a:t>플래쉬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u="none" strike="noStrike" dirty="0">
                          <a:effectLst/>
                        </a:rPr>
                        <a:t>끄기</a:t>
                      </a:r>
                      <a:r>
                        <a:rPr lang="en-US" altLang="ko-KR" sz="1050" u="none" strike="noStrike" dirty="0">
                          <a:effectLst/>
                        </a:rPr>
                        <a:t>, </a:t>
                      </a:r>
                      <a:r>
                        <a:rPr lang="ko-KR" altLang="en-US" sz="1050" u="none" strike="noStrike" dirty="0">
                          <a:effectLst/>
                        </a:rPr>
                        <a:t>켜기</a:t>
                      </a:r>
                      <a:r>
                        <a:rPr lang="en-US" altLang="ko-KR" sz="1050" u="none" strike="noStrike" dirty="0">
                          <a:effectLst/>
                        </a:rPr>
                        <a:t>,</a:t>
                      </a:r>
                      <a:r>
                        <a:rPr lang="ko-KR" altLang="en-US" sz="1800" b="1" u="none" strike="noStrike" dirty="0">
                          <a:effectLst/>
                        </a:rPr>
                        <a:t>자동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8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움직임 녹화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u="none" strike="noStrike" dirty="0">
                          <a:effectLst/>
                        </a:rPr>
                        <a:t>5</a:t>
                      </a:r>
                      <a:r>
                        <a:rPr lang="ko-KR" altLang="en-US" sz="1050" u="none" strike="noStrike" dirty="0">
                          <a:effectLst/>
                        </a:rPr>
                        <a:t>초</a:t>
                      </a:r>
                      <a:r>
                        <a:rPr lang="en-US" altLang="ko-KR" sz="1050" u="none" strike="noStrike" dirty="0">
                          <a:effectLst/>
                        </a:rPr>
                        <a:t>, </a:t>
                      </a:r>
                      <a:r>
                        <a:rPr lang="en-US" altLang="ko-KR" sz="1600" b="1" u="none" strike="noStrike" dirty="0">
                          <a:effectLst/>
                        </a:rPr>
                        <a:t>10</a:t>
                      </a:r>
                      <a:r>
                        <a:rPr lang="ko-KR" altLang="en-US" sz="1600" b="1" u="none" strike="noStrike" dirty="0">
                          <a:effectLst/>
                        </a:rPr>
                        <a:t>초</a:t>
                      </a:r>
                      <a:r>
                        <a:rPr lang="en-US" altLang="ko-KR" sz="1050" u="none" strike="noStrike" dirty="0">
                          <a:effectLst/>
                        </a:rPr>
                        <a:t>, 30</a:t>
                      </a:r>
                      <a:r>
                        <a:rPr lang="ko-KR" altLang="en-US" sz="1050" u="none" strike="noStrike" dirty="0">
                          <a:effectLst/>
                        </a:rPr>
                        <a:t>초</a:t>
                      </a:r>
                      <a:r>
                        <a:rPr lang="en-US" altLang="ko-KR" sz="1050" u="none" strike="noStrike" dirty="0">
                          <a:effectLst/>
                        </a:rPr>
                        <a:t>, 1</a:t>
                      </a:r>
                      <a:r>
                        <a:rPr lang="ko-KR" altLang="en-US" sz="1050" u="none" strike="noStrike" dirty="0">
                          <a:effectLst/>
                        </a:rPr>
                        <a:t>분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19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주차감시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낮게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9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차선이탈감지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끄기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 err="1">
                          <a:effectLst/>
                        </a:rPr>
                        <a:t>리셋</a:t>
                      </a:r>
                      <a:r>
                        <a:rPr lang="ko-KR" altLang="en-US" sz="1400" b="1" u="none" strike="noStrike" dirty="0">
                          <a:effectLst/>
                        </a:rPr>
                        <a:t> 설정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</a:rPr>
                        <a:t>취소 </a:t>
                      </a:r>
                      <a:r>
                        <a:rPr lang="en-US" altLang="ko-KR" sz="1050" u="none" strike="noStrike" dirty="0">
                          <a:effectLst/>
                        </a:rPr>
                        <a:t>/ </a:t>
                      </a:r>
                      <a:r>
                        <a:rPr lang="en-US" sz="1050" u="none" strike="noStrike" dirty="0">
                          <a:effectLst/>
                        </a:rPr>
                        <a:t>OK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10                                                                                                                         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전방추돌감지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끄기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21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SD</a:t>
                      </a:r>
                      <a:r>
                        <a:rPr lang="ko-KR" altLang="en-US" sz="1400" b="1" u="none" strike="noStrike" dirty="0">
                          <a:effectLst/>
                        </a:rPr>
                        <a:t>카드포맷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</a:rPr>
                        <a:t>취소 </a:t>
                      </a:r>
                      <a:r>
                        <a:rPr lang="en-US" altLang="ko-KR" sz="1050" u="none" strike="noStrike" dirty="0">
                          <a:effectLst/>
                        </a:rPr>
                        <a:t>/ </a:t>
                      </a:r>
                      <a:r>
                        <a:rPr lang="en-US" sz="1050" u="none" strike="noStrike" dirty="0">
                          <a:effectLst/>
                        </a:rPr>
                        <a:t>OK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11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앞차출발알림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끄기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22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FW</a:t>
                      </a:r>
                      <a:r>
                        <a:rPr lang="ko-KR" altLang="en-US" sz="1400" b="1" u="none" strike="noStrike" dirty="0">
                          <a:effectLst/>
                        </a:rPr>
                        <a:t>버전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14" name="직선 연결선 13"/>
          <p:cNvCxnSpPr/>
          <p:nvPr/>
        </p:nvCxnSpPr>
        <p:spPr>
          <a:xfrm>
            <a:off x="25580975" y="9075738"/>
            <a:ext cx="666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667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395536" y="476672"/>
            <a:ext cx="2520280" cy="504056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제 품 규 격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95911"/>
              </p:ext>
            </p:extLst>
          </p:nvPr>
        </p:nvGraphicFramePr>
        <p:xfrm>
          <a:off x="395536" y="1322639"/>
          <a:ext cx="8352928" cy="4599201"/>
        </p:xfrm>
        <a:graphic>
          <a:graphicData uri="http://schemas.openxmlformats.org/drawingml/2006/table">
            <a:tbl>
              <a:tblPr/>
              <a:tblGrid>
                <a:gridCol w="1831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211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1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600" b="1" kern="100" dirty="0" err="1">
                          <a:latin typeface="+mn-ea"/>
                          <a:ea typeface="+mn-ea"/>
                          <a:cs typeface="바탕"/>
                        </a:rPr>
                        <a:t>렌</a:t>
                      </a:r>
                      <a:r>
                        <a:rPr lang="en-US" altLang="ko-KR" sz="1600" b="1" kern="100" dirty="0">
                          <a:latin typeface="+mn-ea"/>
                          <a:ea typeface="+mn-ea"/>
                          <a:cs typeface="바탕"/>
                        </a:rPr>
                        <a:t> </a:t>
                      </a:r>
                      <a:r>
                        <a:rPr lang="en-US" altLang="ko-KR" sz="1600" b="1" kern="100" baseline="0" dirty="0">
                          <a:latin typeface="+mn-ea"/>
                          <a:ea typeface="+mn-ea"/>
                          <a:cs typeface="바탕"/>
                        </a:rPr>
                        <a:t>     </a:t>
                      </a:r>
                      <a:r>
                        <a:rPr lang="ko-KR" sz="1600" b="1" kern="100" dirty="0" err="1">
                          <a:latin typeface="+mn-ea"/>
                          <a:ea typeface="+mn-ea"/>
                          <a:cs typeface="바탕"/>
                        </a:rPr>
                        <a:t>즈</a:t>
                      </a:r>
                      <a:endParaRPr lang="en-US" altLang="ko-KR" sz="16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ko-KR" altLang="en-US" sz="1600" kern="100" dirty="0">
                          <a:latin typeface="+mn-ea"/>
                          <a:ea typeface="+mn-ea"/>
                          <a:cs typeface="Times New Roman"/>
                        </a:rPr>
                        <a:t>전방 </a:t>
                      </a:r>
                      <a:r>
                        <a:rPr lang="en-US" sz="1600" kern="100" dirty="0">
                          <a:latin typeface="+mn-ea"/>
                          <a:ea typeface="+mn-ea"/>
                          <a:cs typeface="Times New Roman"/>
                        </a:rPr>
                        <a:t>130</a:t>
                      </a:r>
                      <a:r>
                        <a:rPr lang="ko-KR" sz="1600" kern="100" dirty="0">
                          <a:latin typeface="+mn-ea"/>
                          <a:ea typeface="+mn-ea"/>
                          <a:cs typeface="Times New Roman"/>
                        </a:rPr>
                        <a:t>도 </a:t>
                      </a:r>
                      <a:r>
                        <a:rPr lang="en-US" altLang="ko-KR" sz="1600" kern="100" dirty="0">
                          <a:latin typeface="+mn-ea"/>
                          <a:ea typeface="+mn-ea"/>
                          <a:cs typeface="Times New Roman"/>
                        </a:rPr>
                        <a:t>, </a:t>
                      </a:r>
                      <a:r>
                        <a:rPr lang="ko-KR" altLang="en-US" sz="1600" kern="100" dirty="0">
                          <a:latin typeface="+mn-ea"/>
                          <a:ea typeface="+mn-ea"/>
                          <a:cs typeface="바탕"/>
                        </a:rPr>
                        <a:t>후방 </a:t>
                      </a:r>
                      <a:r>
                        <a:rPr lang="en-US" altLang="ko-KR" sz="1600" kern="100" dirty="0">
                          <a:latin typeface="+mn-ea"/>
                          <a:ea typeface="+mn-ea"/>
                          <a:cs typeface="바탕"/>
                        </a:rPr>
                        <a:t>110</a:t>
                      </a:r>
                      <a:r>
                        <a:rPr lang="ko-KR" altLang="en-US" sz="1600" kern="100" dirty="0">
                          <a:latin typeface="+mn-ea"/>
                          <a:ea typeface="+mn-ea"/>
                          <a:cs typeface="바탕"/>
                        </a:rPr>
                        <a:t>도 시야각</a:t>
                      </a:r>
                      <a:endParaRPr lang="ko-KR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6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600" b="1" kern="100" dirty="0">
                          <a:latin typeface="+mn-ea"/>
                          <a:ea typeface="+mn-ea"/>
                          <a:cs typeface="Times New Roman"/>
                        </a:rPr>
                        <a:t>언</a:t>
                      </a:r>
                      <a:r>
                        <a:rPr lang="en-US" altLang="ko-KR" sz="1600" b="1" kern="100" dirty="0">
                          <a:latin typeface="+mn-ea"/>
                          <a:ea typeface="+mn-ea"/>
                          <a:cs typeface="Times New Roman"/>
                        </a:rPr>
                        <a:t>      </a:t>
                      </a:r>
                      <a:r>
                        <a:rPr lang="ko-KR" sz="1600" b="1" kern="100" dirty="0">
                          <a:latin typeface="+mn-ea"/>
                          <a:ea typeface="+mn-ea"/>
                          <a:cs typeface="Times New Roman"/>
                        </a:rPr>
                        <a:t>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ko-KR" sz="1600" b="0" kern="100" dirty="0">
                          <a:latin typeface="+mn-ea"/>
                          <a:ea typeface="+mn-ea"/>
                          <a:cs typeface="바탕"/>
                        </a:rPr>
                        <a:t>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English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 / </a:t>
                      </a:r>
                      <a:r>
                        <a:rPr lang="ko-KR" altLang="en-US" sz="1600" b="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한국</a:t>
                      </a:r>
                      <a:r>
                        <a:rPr lang="ko-KR" sz="1600" b="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바탕"/>
                        </a:rPr>
                        <a:t>어</a:t>
                      </a:r>
                      <a:r>
                        <a:rPr lang="en-US" altLang="ko-KR" sz="1600" b="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바탕"/>
                        </a:rPr>
                        <a:t>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/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중국어간체</a:t>
                      </a:r>
                      <a:endParaRPr lang="ko-KR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2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+mn-ea"/>
                          <a:ea typeface="+mn-ea"/>
                          <a:cs typeface="Times New Roman"/>
                        </a:rPr>
                        <a:t>Video </a:t>
                      </a:r>
                      <a:r>
                        <a:rPr lang="ko-KR" sz="1600" b="1" kern="100" dirty="0">
                          <a:latin typeface="+mn-ea"/>
                          <a:ea typeface="+mn-ea"/>
                          <a:cs typeface="바탕"/>
                        </a:rPr>
                        <a:t>포맷</a:t>
                      </a:r>
                      <a:endParaRPr lang="ko-KR" sz="16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600" kern="100" dirty="0" smtClean="0">
                          <a:latin typeface="+mn-ea"/>
                          <a:ea typeface="+mn-ea"/>
                          <a:cs typeface="Times New Roman"/>
                        </a:rPr>
                        <a:t>MOV</a:t>
                      </a:r>
                      <a:endParaRPr lang="ko-KR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+mn-ea"/>
                          <a:ea typeface="+mn-ea"/>
                          <a:cs typeface="Times New Roman"/>
                        </a:rPr>
                        <a:t>SD card  </a:t>
                      </a:r>
                      <a:r>
                        <a:rPr lang="ko-KR" sz="1600" b="1" kern="100" dirty="0">
                          <a:latin typeface="+mn-ea"/>
                          <a:ea typeface="+mn-ea"/>
                          <a:cs typeface="바탕"/>
                        </a:rPr>
                        <a:t>슬롯</a:t>
                      </a:r>
                      <a:endParaRPr lang="ko-KR" sz="16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ea"/>
                          <a:ea typeface="+mn-ea"/>
                          <a:cs typeface="Times New Roman"/>
                        </a:rPr>
                        <a:t> Micro SD</a:t>
                      </a:r>
                      <a:endParaRPr lang="ko-KR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600" b="1" kern="100" dirty="0">
                          <a:latin typeface="+mn-ea"/>
                          <a:ea typeface="+mn-ea"/>
                          <a:cs typeface="Times New Roman"/>
                        </a:rPr>
                        <a:t>마이크</a:t>
                      </a:r>
                      <a:r>
                        <a:rPr lang="en-US" sz="1600" b="1" kern="100" dirty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ko-KR" sz="1600" b="1" kern="100" dirty="0">
                          <a:latin typeface="+mn-ea"/>
                          <a:ea typeface="+mn-ea"/>
                          <a:cs typeface="바탕"/>
                        </a:rPr>
                        <a:t>스피커</a:t>
                      </a:r>
                      <a:endParaRPr lang="ko-KR" sz="16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latin typeface="+mn-ea"/>
                          <a:ea typeface="+mn-ea"/>
                          <a:cs typeface="바탕"/>
                        </a:rPr>
                        <a:t> </a:t>
                      </a:r>
                      <a:r>
                        <a:rPr lang="ko-KR" sz="1600" kern="100" dirty="0">
                          <a:latin typeface="+mn-ea"/>
                          <a:ea typeface="+mn-ea"/>
                          <a:cs typeface="바탕"/>
                        </a:rPr>
                        <a:t>내부</a:t>
                      </a:r>
                      <a:endParaRPr lang="ko-KR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1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600" b="1" kern="100" dirty="0">
                          <a:latin typeface="+mn-ea"/>
                          <a:ea typeface="+mn-ea"/>
                          <a:cs typeface="Times New Roman"/>
                        </a:rPr>
                        <a:t>상시전원</a:t>
                      </a:r>
                      <a:endParaRPr lang="ko-KR" sz="16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ko-KR" altLang="en-US" sz="1600" b="1" kern="100" dirty="0">
                          <a:latin typeface="+mn-ea"/>
                          <a:ea typeface="+mn-ea"/>
                          <a:cs typeface="Times New Roman"/>
                        </a:rPr>
                        <a:t>입력 </a:t>
                      </a:r>
                      <a:r>
                        <a:rPr lang="en-US" altLang="ko-KR" sz="1600" b="1" kern="100" dirty="0">
                          <a:latin typeface="+mn-ea"/>
                          <a:ea typeface="+mn-ea"/>
                          <a:cs typeface="Times New Roman"/>
                        </a:rPr>
                        <a:t>DC12~24V,   </a:t>
                      </a:r>
                      <a:r>
                        <a:rPr lang="ko-KR" altLang="en-US" sz="1600" b="1" kern="100" dirty="0">
                          <a:latin typeface="+mn-ea"/>
                          <a:ea typeface="+mn-ea"/>
                          <a:cs typeface="Times New Roman"/>
                        </a:rPr>
                        <a:t>출력 </a:t>
                      </a:r>
                      <a:r>
                        <a:rPr lang="en-US" altLang="ko-KR" sz="1600" b="1" kern="100" dirty="0">
                          <a:latin typeface="+mn-ea"/>
                          <a:ea typeface="+mn-ea"/>
                          <a:cs typeface="Times New Roman"/>
                        </a:rPr>
                        <a:t>DC</a:t>
                      </a:r>
                      <a:r>
                        <a:rPr lang="en-US" sz="1600" b="1" kern="100" dirty="0">
                          <a:latin typeface="+mn-ea"/>
                          <a:ea typeface="+mn-ea"/>
                          <a:cs typeface="Times New Roman"/>
                        </a:rPr>
                        <a:t>5V 2A</a:t>
                      </a:r>
                      <a:endParaRPr lang="ko-KR" sz="16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5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시스템 요구사</a:t>
                      </a:r>
                      <a:r>
                        <a:rPr lang="ko-KR" altLang="en-US" sz="16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항</a:t>
                      </a:r>
                      <a:endParaRPr lang="ko-KR" sz="16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Windows 2000/XP/Vista/Windows 7,MAC OS x 10.3.6 </a:t>
                      </a:r>
                      <a:r>
                        <a:rPr lang="ko-KR" altLang="ko-KR" sz="16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56575"/>
              </p:ext>
            </p:extLst>
          </p:nvPr>
        </p:nvGraphicFramePr>
        <p:xfrm>
          <a:off x="467543" y="965874"/>
          <a:ext cx="8280921" cy="5487462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8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5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IMAGE </a:t>
                      </a:r>
                      <a:r>
                        <a:rPr lang="ko-KR" sz="1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센서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ko-KR" altLang="en-US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전방</a:t>
                      </a: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: </a:t>
                      </a:r>
                      <a:r>
                        <a:rPr lang="ko-KR" altLang="en-US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altLang="ko-KR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SONY </a:t>
                      </a: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307</a:t>
                      </a:r>
                      <a:r>
                        <a:rPr lang="en-US" altLang="ko-KR" sz="1400" kern="10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  ,   </a:t>
                      </a: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ko-KR" alt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후방 </a:t>
                      </a: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: H65</a:t>
                      </a:r>
                      <a:endParaRPr lang="ko-KR" sz="1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디스플레이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4.0</a:t>
                      </a:r>
                      <a:r>
                        <a:rPr lang="en-US" sz="1400" kern="10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인치 </a:t>
                      </a:r>
                      <a:r>
                        <a:rPr lang="ko-KR" alt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고화질 </a:t>
                      </a:r>
                      <a:r>
                        <a:rPr lang="en-US" altLang="ko-KR" sz="1400" kern="10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ko-KR" altLang="en-US" sz="1400" kern="10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전방 </a:t>
                      </a:r>
                      <a:r>
                        <a:rPr lang="en-US" altLang="ko-KR" sz="1400" kern="10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FULL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HD 1920 * 1080P , </a:t>
                      </a:r>
                      <a:r>
                        <a:rPr lang="ko-KR" alt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후방 </a:t>
                      </a:r>
                      <a:r>
                        <a:rPr lang="en-US" altLang="ko-KR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720P</a:t>
                      </a:r>
                      <a:endParaRPr lang="ko-KR" sz="1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카메라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5G Glass A + grade high-resolution ultra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wide-angle Len</a:t>
                      </a:r>
                      <a:endParaRPr lang="ko-KR" sz="1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영상</a:t>
                      </a:r>
                      <a:r>
                        <a:rPr lang="ko-KR" altLang="en-US" sz="1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파일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MOV</a:t>
                      </a:r>
                      <a:endParaRPr lang="ko-KR" sz="1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사진</a:t>
                      </a:r>
                      <a:r>
                        <a:rPr lang="ko-KR" altLang="en-US" sz="1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파일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JPG</a:t>
                      </a:r>
                      <a:endParaRPr lang="ko-KR" sz="1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b="1" kern="1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보조광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ko-KR" alt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적외선 </a:t>
                      </a:r>
                      <a:r>
                        <a:rPr lang="en-US" altLang="ko-KR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LED</a:t>
                      </a:r>
                      <a:endParaRPr lang="ko-KR" sz="1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변환속도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USB 2.0 </a:t>
                      </a:r>
                      <a:endParaRPr lang="ko-KR" sz="1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8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바탕"/>
                        </a:rPr>
                        <a:t>파워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5V 1.5A</a:t>
                      </a:r>
                      <a:endParaRPr lang="ko-KR" sz="1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6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Memory card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solidFill>
                            <a:srgbClr val="00B0F0"/>
                          </a:solidFill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최대</a:t>
                      </a:r>
                      <a:r>
                        <a:rPr lang="en-US" alt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64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GB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3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speaker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8</a:t>
                      </a: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Ω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1W</a:t>
                      </a:r>
                      <a:endParaRPr lang="ko-KR" sz="1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5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Built-in audio recording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고품질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speaker</a:t>
                      </a:r>
                      <a:endParaRPr lang="ko-KR" sz="1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0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화면이동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ko-KR" alt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해당 없음</a:t>
                      </a:r>
                      <a:endParaRPr lang="ko-KR" sz="1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70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동작온도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33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-10</a:t>
                      </a: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℃</a:t>
                      </a:r>
                      <a:r>
                        <a:rPr lang="en-US" altLang="ko-KR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~ 60</a:t>
                      </a:r>
                      <a:r>
                        <a:rPr lang="ko-KR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℃</a:t>
                      </a:r>
                      <a:endParaRPr lang="ko-KR" sz="1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8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저장온도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330" algn="just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-10</a:t>
                      </a:r>
                      <a:r>
                        <a:rPr lang="ko-KR" altLang="ko-KR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℃</a:t>
                      </a:r>
                      <a:r>
                        <a:rPr lang="en-US" altLang="ko-KR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~ 70</a:t>
                      </a:r>
                      <a:r>
                        <a:rPr lang="ko-KR" altLang="ko-KR" sz="1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℃</a:t>
                      </a:r>
                      <a:endParaRPr lang="ko-KR" altLang="ko-KR" sz="1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04" y="3557945"/>
            <a:ext cx="2941996" cy="1645812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467544" y="476672"/>
            <a:ext cx="2411760" cy="504056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 성 품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940537" y="4263642"/>
            <a:ext cx="8079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prstClr val="black"/>
                </a:solidFill>
              </a:rPr>
              <a:t>본 체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775331" y="994706"/>
            <a:ext cx="19077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prstClr val="black"/>
                </a:solidFill>
              </a:rPr>
              <a:t>차량용</a:t>
            </a:r>
            <a:r>
              <a:rPr lang="en-US" altLang="ko-KR" b="1" dirty="0">
                <a:solidFill>
                  <a:prstClr val="black"/>
                </a:solidFill>
              </a:rPr>
              <a:t> </a:t>
            </a:r>
            <a:r>
              <a:rPr lang="ko-KR" altLang="en-US" b="1" dirty="0" err="1">
                <a:solidFill>
                  <a:prstClr val="black"/>
                </a:solidFill>
              </a:rPr>
              <a:t>거치대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763688" y="6165304"/>
            <a:ext cx="2152812" cy="338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prstClr val="black"/>
                </a:solidFill>
              </a:rPr>
              <a:t> </a:t>
            </a:r>
            <a:endParaRPr lang="ko-KR" altLang="ko-KR" sz="1600" dirty="0">
              <a:solidFill>
                <a:prstClr val="black"/>
              </a:solidFill>
            </a:endParaRPr>
          </a:p>
          <a:p>
            <a:pPr algn="ctr"/>
            <a:endParaRPr lang="ko-KR" altLang="en-US" sz="1600" dirty="0">
              <a:solidFill>
                <a:prstClr val="black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18907" y="1600984"/>
            <a:ext cx="4104456" cy="401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prstClr val="black"/>
                </a:solidFill>
              </a:rPr>
              <a:t>상시 전원 </a:t>
            </a:r>
            <a:r>
              <a:rPr lang="en-US" altLang="ko-KR" b="1" dirty="0">
                <a:solidFill>
                  <a:prstClr val="black"/>
                </a:solidFill>
              </a:rPr>
              <a:t>cable (DC12V/24V -&gt;5V ) 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5114131" y="5936206"/>
            <a:ext cx="1313309" cy="458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prstClr val="black"/>
                </a:solidFill>
              </a:rPr>
              <a:t>SD</a:t>
            </a:r>
            <a:r>
              <a:rPr lang="ko-KR" altLang="en-US" b="1" dirty="0">
                <a:solidFill>
                  <a:prstClr val="black"/>
                </a:solidFill>
              </a:rPr>
              <a:t>카드 </a:t>
            </a:r>
          </a:p>
        </p:txBody>
      </p:sp>
      <p:sp>
        <p:nvSpPr>
          <p:cNvPr id="2078" name="TextBox 2077"/>
          <p:cNvSpPr txBox="1"/>
          <p:nvPr/>
        </p:nvSpPr>
        <p:spPr>
          <a:xfrm>
            <a:off x="7020273" y="1743078"/>
            <a:ext cx="1944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400" b="1" dirty="0">
              <a:solidFill>
                <a:prstClr val="black"/>
              </a:solidFill>
            </a:endParaRPr>
          </a:p>
          <a:p>
            <a:r>
              <a:rPr lang="ko-KR" altLang="en-US" sz="1400" b="1" dirty="0">
                <a:solidFill>
                  <a:prstClr val="black"/>
                </a:solidFill>
              </a:rPr>
              <a:t>테이프를 떼어내고 차량 앞 유리</a:t>
            </a:r>
            <a:r>
              <a:rPr lang="en-US" altLang="ko-KR" sz="1400" b="1" dirty="0">
                <a:solidFill>
                  <a:prstClr val="black"/>
                </a:solidFill>
              </a:rPr>
              <a:t>(</a:t>
            </a:r>
            <a:r>
              <a:rPr lang="ko-KR" altLang="en-US" sz="1400" b="1" dirty="0">
                <a:solidFill>
                  <a:prstClr val="black"/>
                </a:solidFill>
              </a:rPr>
              <a:t>룸 밀러 뒤</a:t>
            </a:r>
            <a:r>
              <a:rPr lang="en-US" altLang="ko-KR" sz="1400" b="1" dirty="0">
                <a:solidFill>
                  <a:prstClr val="black"/>
                </a:solidFill>
              </a:rPr>
              <a:t>) </a:t>
            </a:r>
            <a:r>
              <a:rPr lang="ko-KR" altLang="en-US" sz="1400" b="1" dirty="0">
                <a:solidFill>
                  <a:prstClr val="black"/>
                </a:solidFill>
              </a:rPr>
              <a:t>창</a:t>
            </a:r>
            <a:r>
              <a:rPr lang="en-US" altLang="ko-KR" sz="1400" b="1" dirty="0">
                <a:solidFill>
                  <a:prstClr val="black"/>
                </a:solidFill>
              </a:rPr>
              <a:t> </a:t>
            </a:r>
            <a:r>
              <a:rPr lang="ko-KR" altLang="en-US" sz="1400" b="1" dirty="0">
                <a:solidFill>
                  <a:prstClr val="black"/>
                </a:solidFill>
              </a:rPr>
              <a:t>중앙에 밀착되게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부착하십시오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  <a:endParaRPr lang="en-US" altLang="ko-KR" sz="1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1225" y="541452"/>
            <a:ext cx="455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</a:rPr>
              <a:t>● 제품의 색상은 차이가 있을 수 있습니다</a:t>
            </a:r>
            <a:r>
              <a:rPr lang="en-US" altLang="ko-KR" dirty="0">
                <a:solidFill>
                  <a:prstClr val="black"/>
                </a:solidFill>
              </a:rPr>
              <a:t>.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2179" y="3876589"/>
            <a:ext cx="178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AV- IN</a:t>
            </a:r>
            <a:r>
              <a:rPr lang="ko-KR" altLang="en-US" sz="1400" b="1" dirty="0" smtClean="0"/>
              <a:t>단자에 삽입하십시오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16153" y="5311769"/>
            <a:ext cx="398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차량 </a:t>
            </a:r>
            <a:r>
              <a:rPr lang="ko-KR" altLang="en-US" sz="1400" b="1" dirty="0" err="1" smtClean="0"/>
              <a:t>뒷유리에</a:t>
            </a:r>
            <a:r>
              <a:rPr lang="ko-KR" altLang="en-US" sz="1400" b="1" dirty="0" smtClean="0"/>
              <a:t> </a:t>
            </a:r>
            <a:r>
              <a:rPr lang="ko-KR" altLang="en-US" sz="1400" b="1" dirty="0"/>
              <a:t>테이프를 벗기고 </a:t>
            </a:r>
            <a:r>
              <a:rPr lang="ko-KR" altLang="en-US" sz="1400" b="1" dirty="0" smtClean="0"/>
              <a:t>후방카메라의 렌즈가 </a:t>
            </a:r>
            <a:r>
              <a:rPr lang="ko-KR" altLang="en-US" sz="1400" b="1" dirty="0"/>
              <a:t>밖을 보도록 부착합니다</a:t>
            </a:r>
            <a:r>
              <a:rPr lang="en-US" altLang="ko-KR" sz="1400" b="1" dirty="0"/>
              <a:t>.</a:t>
            </a:r>
            <a:endParaRPr lang="ko-KR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384300" y="2132143"/>
            <a:ext cx="158683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b="1" dirty="0"/>
          </a:p>
          <a:p>
            <a:r>
              <a:rPr lang="en-US" altLang="ko-KR" sz="1200" b="1" dirty="0">
                <a:solidFill>
                  <a:srgbClr val="FF0000"/>
                </a:solidFill>
              </a:rPr>
              <a:t>RED</a:t>
            </a:r>
            <a:r>
              <a:rPr lang="en-US" altLang="ko-KR" sz="1200" b="1" dirty="0"/>
              <a:t> :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ACC</a:t>
            </a:r>
          </a:p>
          <a:p>
            <a:r>
              <a:rPr lang="en-US" altLang="ko-KR" sz="1200" b="1" dirty="0">
                <a:solidFill>
                  <a:srgbClr val="FFC000"/>
                </a:solidFill>
              </a:rPr>
              <a:t>YELLOW</a:t>
            </a:r>
            <a:r>
              <a:rPr lang="en-US" altLang="ko-KR" sz="1200" b="1" dirty="0"/>
              <a:t> : B+</a:t>
            </a:r>
          </a:p>
          <a:p>
            <a:r>
              <a:rPr lang="en-US" altLang="ko-KR" sz="1200" b="1" dirty="0"/>
              <a:t>BLACK : GND</a:t>
            </a:r>
          </a:p>
          <a:p>
            <a:endParaRPr lang="ko-KR" altLang="en-US" sz="11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14000" contrast="24000"/>
          </a:blip>
          <a:srcRect/>
          <a:stretch>
            <a:fillRect/>
          </a:stretch>
        </p:blipFill>
        <p:spPr bwMode="auto">
          <a:xfrm rot="16200000">
            <a:off x="5720440" y="1844824"/>
            <a:ext cx="14401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ocuments\카카오톡 받은 파일\KakaoTalk_20190704_115334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3114700" y="2121724"/>
            <a:ext cx="1872208" cy="108012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822179" y="47414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후방카메라</a:t>
            </a:r>
          </a:p>
        </p:txBody>
      </p:sp>
      <p:cxnSp>
        <p:nvCxnSpPr>
          <p:cNvPr id="22" name="직선 화살표 연결선 21"/>
          <p:cNvCxnSpPr>
            <a:stCxn id="25" idx="4"/>
          </p:cNvCxnSpPr>
          <p:nvPr/>
        </p:nvCxnSpPr>
        <p:spPr>
          <a:xfrm flipH="1">
            <a:off x="6427441" y="3128073"/>
            <a:ext cx="54464" cy="347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타원 24"/>
          <p:cNvSpPr/>
          <p:nvPr/>
        </p:nvSpPr>
        <p:spPr>
          <a:xfrm>
            <a:off x="6265881" y="2840041"/>
            <a:ext cx="432048" cy="2880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4025380" y="2897006"/>
            <a:ext cx="432048" cy="2880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Shape 47"/>
          <p:cNvCxnSpPr/>
          <p:nvPr/>
        </p:nvCxnSpPr>
        <p:spPr>
          <a:xfrm>
            <a:off x="4457428" y="2977354"/>
            <a:ext cx="1269234" cy="628474"/>
          </a:xfrm>
          <a:prstGeom prst="curvedConnector3">
            <a:avLst>
              <a:gd name="adj1" fmla="val 9953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/>
          <p:nvPr/>
        </p:nvCxnSpPr>
        <p:spPr>
          <a:xfrm flipV="1">
            <a:off x="5652120" y="5229200"/>
            <a:ext cx="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7" name="직사각형 3086"/>
          <p:cNvSpPr/>
          <p:nvPr/>
        </p:nvSpPr>
        <p:spPr>
          <a:xfrm>
            <a:off x="918907" y="1570770"/>
            <a:ext cx="4068001" cy="431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88" name="직사각형 3087"/>
          <p:cNvSpPr/>
          <p:nvPr/>
        </p:nvSpPr>
        <p:spPr>
          <a:xfrm>
            <a:off x="5775331" y="1124744"/>
            <a:ext cx="1821005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89" name="직사각형 3088"/>
          <p:cNvSpPr/>
          <p:nvPr/>
        </p:nvSpPr>
        <p:spPr>
          <a:xfrm>
            <a:off x="822179" y="4741404"/>
            <a:ext cx="1355538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90" name="직사각형 3089"/>
          <p:cNvSpPr/>
          <p:nvPr/>
        </p:nvSpPr>
        <p:spPr>
          <a:xfrm>
            <a:off x="7940537" y="4301767"/>
            <a:ext cx="807927" cy="3939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91" name="직사각형 3090"/>
          <p:cNvSpPr/>
          <p:nvPr/>
        </p:nvSpPr>
        <p:spPr>
          <a:xfrm>
            <a:off x="5292080" y="6021288"/>
            <a:ext cx="973801" cy="3731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26" y="5495016"/>
            <a:ext cx="379629" cy="44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08614" y="3815064"/>
            <a:ext cx="1764169" cy="116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구부러진 연결선 54"/>
          <p:cNvCxnSpPr>
            <a:stCxn id="35" idx="0"/>
          </p:cNvCxnSpPr>
          <p:nvPr/>
        </p:nvCxnSpPr>
        <p:spPr>
          <a:xfrm rot="5400000" flipH="1" flipV="1">
            <a:off x="4247167" y="2661951"/>
            <a:ext cx="209236" cy="2096990"/>
          </a:xfrm>
          <a:prstGeom prst="curved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타원 34"/>
          <p:cNvSpPr/>
          <p:nvPr/>
        </p:nvSpPr>
        <p:spPr>
          <a:xfrm>
            <a:off x="3114700" y="3815064"/>
            <a:ext cx="377180" cy="323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435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323528" y="476672"/>
            <a:ext cx="2520280" cy="504056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A/S </a:t>
            </a: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규정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1084094"/>
            <a:ext cx="83529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en-US" altLang="ko-KR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 </a:t>
            </a:r>
            <a:r>
              <a:rPr kumimoji="1" lang="ko-KR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구입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 </a:t>
            </a:r>
            <a:r>
              <a:rPr kumimoji="1" lang="ko-KR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후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 </a:t>
            </a:r>
            <a:r>
              <a:rPr kumimoji="1" lang="ko-KR" altLang="en-US" sz="1600" b="1" dirty="0" smtClean="0">
                <a:solidFill>
                  <a:srgbClr val="FF0000"/>
                </a:solidFill>
                <a:latin typeface="+mn-ea"/>
                <a:cs typeface="SimSun" pitchFamily="2" charset="-122"/>
              </a:rPr>
              <a:t>한 달 </a:t>
            </a:r>
            <a:r>
              <a:rPr kumimoji="1" lang="ko-KR" altLang="en-US" sz="1600" b="1" dirty="0">
                <a:solidFill>
                  <a:srgbClr val="FF0000"/>
                </a:solidFill>
                <a:latin typeface="+mn-ea"/>
                <a:cs typeface="SimSun" pitchFamily="2" charset="-122"/>
              </a:rPr>
              <a:t>이내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SimSun" pitchFamily="2" charset="-122"/>
              </a:rPr>
              <a:t>초기 불량에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대해서는 반품이 가능합니다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.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 본 제품은 소비자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피해 보상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규정에 의거해 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1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년간 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A/S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가</a:t>
            </a:r>
            <a:endParaRPr kumimoji="1" lang="en-US" altLang="ko-KR" sz="1600" dirty="0">
              <a:latin typeface="+mn-ea"/>
              <a:cs typeface="SimSun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 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가능합니다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SimSun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dirty="0">
                <a:latin typeface="+mn-ea"/>
                <a:cs typeface="SimSun" pitchFamily="2" charset="-122"/>
              </a:rPr>
              <a:t>  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(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단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,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고객 과실에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의한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제품 손상이나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임의 개조에 따른 불량은 유상 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A/S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처리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됩니다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.) 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 『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무상보증기간 내에도 다음의 경우는 교환 및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수리 비용이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발생할 수 있습니다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』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  -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천재지변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(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침수 및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화재 포함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)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으로 인한 고장 및 파손</a:t>
            </a:r>
            <a:endParaRPr kumimoji="1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  -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잘못된 설치 및 원래 용도 이외의 사용으로 발생한 고장 및 파손 </a:t>
            </a:r>
            <a:endParaRPr kumimoji="1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  -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제품 및 구성품의 개조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,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단선 등 소비자에 의한 고장 및 파손 </a:t>
            </a:r>
            <a:endParaRPr kumimoji="1" lang="en-US" altLang="ko-KR" sz="1600" dirty="0">
              <a:latin typeface="+mn-ea"/>
              <a:cs typeface="SimSun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  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* SD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카드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(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소모품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) 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및 일부 액세서리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, 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사은품은 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A/S 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대상이 아닙니다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. </a:t>
            </a:r>
            <a:b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</a:b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    (SD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카드는 </a:t>
            </a:r>
            <a:r>
              <a:rPr kumimoji="1" lang="ko-KR" altLang="en-US" sz="1600" b="1" dirty="0">
                <a:solidFill>
                  <a:srgbClr val="FF0000"/>
                </a:solidFill>
                <a:latin typeface="+mn-ea"/>
                <a:cs typeface="SimSun" pitchFamily="2" charset="-122"/>
              </a:rPr>
              <a:t>보증기간은 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3</a:t>
            </a: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개월까지입니다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.)</a:t>
            </a:r>
            <a:endParaRPr kumimoji="1" lang="en-US" altLang="ko-KR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 사용상의 과실 또는 부주의로 의한 고장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,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파손일 경우 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A/S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불가능합니다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.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 제품의 특성상 </a:t>
            </a:r>
            <a:r>
              <a:rPr kumimoji="1" lang="en-US" altLang="ko-KR" sz="1600" dirty="0">
                <a:latin typeface="+mn-ea"/>
                <a:cs typeface="SimSun" pitchFamily="2" charset="-122"/>
              </a:rPr>
              <a:t>6</a:t>
            </a:r>
            <a:r>
              <a:rPr kumimoji="1" lang="ko-KR" altLang="en-US" sz="1600" dirty="0">
                <a:latin typeface="+mn-ea"/>
                <a:cs typeface="SimSun" pitchFamily="2" charset="-122"/>
              </a:rPr>
              <a:t>개월 이후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 고객서비스는 제품을 고객센터에서 수령한 후 상태 점검 및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SimSun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600" dirty="0">
                <a:latin typeface="+mn-ea"/>
                <a:cs typeface="SimSun" pitchFamily="2" charset="-122"/>
              </a:rPr>
              <a:t> 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작동 테스트를 통해 진행됩니다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. 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(6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SimSun" pitchFamily="2" charset="-122"/>
              </a:rPr>
              <a:t>개월 이내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택배교환 서비스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)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ko-KR" altLang="en-US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 </a:t>
            </a:r>
            <a:r>
              <a:rPr kumimoji="1" lang="ko-KR" altLang="en-US" sz="1600" b="0" i="0" u="none" strike="noStrike" cap="none" normalizeH="0" baseline="0" dirty="0" err="1">
                <a:ln>
                  <a:noFill/>
                </a:ln>
                <a:effectLst/>
                <a:latin typeface="+mn-ea"/>
                <a:cs typeface="SimSun" pitchFamily="2" charset="-122"/>
              </a:rPr>
              <a:t>배송비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 부담 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: </a:t>
            </a:r>
            <a:r>
              <a:rPr kumimoji="1" lang="ko-KR" altLang="en-US" sz="1600" b="0" i="0" u="none" strike="noStrike" kern="800" cap="none" spc="-70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구입 후 </a:t>
            </a:r>
            <a:r>
              <a:rPr kumimoji="1" lang="en-US" altLang="ko-KR" sz="1600" kern="800" spc="-70" dirty="0">
                <a:latin typeface="+mn-ea"/>
                <a:cs typeface="SimSun" pitchFamily="2" charset="-122"/>
              </a:rPr>
              <a:t>6</a:t>
            </a:r>
            <a:r>
              <a:rPr kumimoji="1" lang="ko-KR" altLang="en-US" sz="1600" kern="800" spc="-70" dirty="0">
                <a:latin typeface="+mn-ea"/>
                <a:cs typeface="SimSun" pitchFamily="2" charset="-122"/>
              </a:rPr>
              <a:t>개월</a:t>
            </a:r>
            <a:r>
              <a:rPr kumimoji="1" lang="ko-KR" altLang="en-US" sz="1600" b="0" i="0" u="none" strike="noStrike" kern="800" cap="none" spc="-70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 이내</a:t>
            </a:r>
            <a:r>
              <a:rPr kumimoji="1" lang="en-US" altLang="ko-KR" sz="1600" kern="800" spc="-70" dirty="0">
                <a:latin typeface="+mn-ea"/>
                <a:cs typeface="SimSun" pitchFamily="2" charset="-122"/>
              </a:rPr>
              <a:t>-</a:t>
            </a:r>
            <a:r>
              <a:rPr kumimoji="1" lang="ko-KR" altLang="en-US" sz="1600" b="0" i="0" u="none" strike="noStrike" kern="800" cap="none" spc="-70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무료</a:t>
            </a:r>
            <a:r>
              <a:rPr kumimoji="1" lang="en-US" altLang="ko-KR" sz="1600" b="0" i="0" u="none" strike="noStrike" kern="800" cap="none" spc="-70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, </a:t>
            </a:r>
            <a:r>
              <a:rPr kumimoji="1" lang="ko-KR" altLang="en-US" sz="1600" b="0" i="0" u="none" strike="noStrike" kern="800" cap="none" spc="-70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구입 후 </a:t>
            </a:r>
            <a:r>
              <a:rPr kumimoji="1" lang="en-US" altLang="ko-KR" sz="1600" kern="800" spc="-70" dirty="0">
                <a:latin typeface="+mn-ea"/>
                <a:cs typeface="SimSun" pitchFamily="2" charset="-122"/>
              </a:rPr>
              <a:t>6</a:t>
            </a:r>
            <a:r>
              <a:rPr kumimoji="1" lang="ko-KR" altLang="en-US" sz="1600" kern="800" spc="-70" dirty="0">
                <a:latin typeface="+mn-ea"/>
                <a:cs typeface="SimSun" pitchFamily="2" charset="-122"/>
              </a:rPr>
              <a:t>개월</a:t>
            </a:r>
            <a:r>
              <a:rPr kumimoji="1" lang="en-US" altLang="ko-KR" sz="1600" kern="800" spc="-70" dirty="0">
                <a:latin typeface="+mn-ea"/>
                <a:cs typeface="SimSun" pitchFamily="2" charset="-122"/>
              </a:rPr>
              <a:t>~1</a:t>
            </a:r>
            <a:r>
              <a:rPr kumimoji="1" lang="ko-KR" altLang="en-US" sz="1600" kern="800" spc="-70" dirty="0">
                <a:latin typeface="+mn-ea"/>
                <a:cs typeface="SimSun" pitchFamily="2" charset="-122"/>
              </a:rPr>
              <a:t>년</a:t>
            </a:r>
            <a:r>
              <a:rPr kumimoji="1" lang="en-US" altLang="ko-KR" sz="1600" b="0" i="0" u="none" strike="noStrike" kern="800" cap="none" spc="-70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-</a:t>
            </a:r>
            <a:r>
              <a:rPr kumimoji="1" lang="ko-KR" altLang="en-US" sz="1600" b="0" i="0" u="none" strike="noStrike" kern="800" cap="none" spc="-70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편도부담</a:t>
            </a:r>
            <a:r>
              <a:rPr kumimoji="1" lang="en-US" altLang="ko-KR" sz="1600" b="0" i="0" u="none" strike="noStrike" kern="800" cap="none" spc="-70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, </a:t>
            </a:r>
            <a:r>
              <a:rPr kumimoji="1" lang="ko-KR" altLang="en-US" sz="1600" b="0" i="0" u="none" strike="noStrike" kern="800" cap="none" spc="-70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그 외 기간은</a:t>
            </a:r>
            <a:r>
              <a:rPr kumimoji="1" lang="ko-KR" altLang="en-US" sz="1600" b="0" i="0" u="none" strike="noStrike" kern="800" cap="none" spc="-70" normalizeH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 </a:t>
            </a:r>
            <a:r>
              <a:rPr kumimoji="1" lang="ko-KR" altLang="en-US" sz="1600" b="0" i="0" u="none" strike="noStrike" kern="800" cap="none" spc="-70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구매자   </a:t>
            </a:r>
            <a:endParaRPr kumimoji="1" lang="en-US" altLang="ko-KR" sz="1600" b="0" i="0" u="none" strike="noStrike" kern="800" cap="none" spc="-70" normalizeH="0" baseline="0" dirty="0">
              <a:ln>
                <a:noFill/>
              </a:ln>
              <a:effectLst/>
              <a:latin typeface="+mn-ea"/>
              <a:cs typeface="SimSun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kern="800" spc="-70" dirty="0">
                <a:latin typeface="+mn-ea"/>
                <a:cs typeface="SimSun" pitchFamily="2" charset="-122"/>
              </a:rPr>
              <a:t>  </a:t>
            </a:r>
            <a:r>
              <a:rPr kumimoji="1" lang="ko-KR" altLang="en-US" sz="1600" b="0" i="0" u="none" strike="noStrike" kern="800" cap="none" spc="-70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왕복 배송비 부담</a:t>
            </a:r>
            <a:r>
              <a:rPr kumimoji="1" lang="en-US" altLang="ko-KR" sz="1600" b="0" i="0" u="none" strike="noStrike" cap="none" spc="-70" normalizeH="0" baseline="0" dirty="0">
                <a:ln>
                  <a:noFill/>
                </a:ln>
                <a:effectLst/>
                <a:latin typeface="+mn-ea"/>
                <a:cs typeface="SimSun" pitchFamily="2" charset="-122"/>
              </a:rPr>
              <a:t>.</a:t>
            </a:r>
            <a:endParaRPr kumimoji="1" lang="en-US" altLang="ko-KR" sz="1600" b="0" i="0" u="none" strike="noStrike" cap="none" spc="-70" normalizeH="0" baseline="0" dirty="0">
              <a:ln>
                <a:noFill/>
              </a:ln>
              <a:effectLst/>
              <a:latin typeface="+mn-ea"/>
              <a:cs typeface="굴림" pitchFamily="50" charset="-127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304478" y="400472"/>
            <a:ext cx="2520280" cy="504056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A/S </a:t>
            </a: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절차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478" y="1078284"/>
            <a:ext cx="844398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CATCH ON 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Arial" pitchFamily="34" charset="0"/>
              </a:rPr>
              <a:t>고객센터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Arial" pitchFamily="34" charset="0"/>
              </a:rPr>
              <a:t>(</a:t>
            </a:r>
            <a:r>
              <a:rPr kumimoji="1" lang="en-US" altLang="ko-KR" sz="1600" b="1" dirty="0">
                <a:solidFill>
                  <a:srgbClr val="FF0000"/>
                </a:solidFill>
                <a:latin typeface="+mn-ea"/>
                <a:cs typeface="Arial" pitchFamily="34" charset="0"/>
              </a:rPr>
              <a:t>1522-3689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Arial" pitchFamily="34" charset="0"/>
              </a:rPr>
              <a:t>)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Arial" pitchFamily="34" charset="0"/>
              </a:rPr>
              <a:t>로 전화접수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Arial" pitchFamily="34" charset="0"/>
              </a:rPr>
              <a:t>.</a:t>
            </a:r>
            <a:endParaRPr kumimoji="1" lang="en-US" altLang="ko-KR" sz="1600" b="1" dirty="0">
              <a:solidFill>
                <a:srgbClr val="FF0000"/>
              </a:solidFill>
              <a:latin typeface="+mn-ea"/>
              <a:cs typeface="Arial" pitchFamily="34" charset="0"/>
            </a:endParaRPr>
          </a:p>
          <a:p>
            <a:pPr marL="0" marR="0" lvl="0" indent="152400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Arial" pitchFamily="34" charset="0"/>
              </a:rPr>
              <a:t>『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Arial" pitchFamily="34" charset="0"/>
              </a:rPr>
              <a:t>미 접수 </a:t>
            </a: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Arial" pitchFamily="34" charset="0"/>
              </a:rPr>
              <a:t>무단 배송 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Arial" pitchFamily="34" charset="0"/>
              </a:rPr>
              <a:t>및 </a:t>
            </a: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Arial" pitchFamily="34" charset="0"/>
              </a:rPr>
              <a:t>배송 절차를 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Arial" pitchFamily="34" charset="0"/>
              </a:rPr>
              <a:t>따르지 않는 경우 확인이 어려워 처리가 지연될 수 </a:t>
            </a:r>
            <a:endParaRPr kumimoji="1" lang="en-US" altLang="ko-KR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ea"/>
              <a:cs typeface="Arial" pitchFamily="34" charset="0"/>
            </a:endParaRPr>
          </a:p>
          <a:p>
            <a:pPr marL="0" marR="0" lvl="0" indent="1524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dirty="0">
                <a:solidFill>
                  <a:srgbClr val="FF0000"/>
                </a:solidFill>
                <a:latin typeface="+mn-ea"/>
                <a:cs typeface="Arial" pitchFamily="34" charset="0"/>
              </a:rPr>
              <a:t> 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Arial" pitchFamily="34" charset="0"/>
              </a:rPr>
              <a:t>있습니다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Arial" pitchFamily="34" charset="0"/>
              </a:rPr>
              <a:t>. 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Arial" pitchFamily="34" charset="0"/>
              </a:rPr>
              <a:t>고객센터에 먼저 접수해 </a:t>
            </a: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Arial" pitchFamily="34" charset="0"/>
              </a:rPr>
              <a:t>주십시오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Arial" pitchFamily="34" charset="0"/>
              </a:rPr>
              <a:t>.』</a:t>
            </a:r>
            <a:endParaRPr kumimoji="1" lang="en-US" altLang="ko-KR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ea"/>
              <a:cs typeface="Arial" pitchFamily="34" charset="0"/>
            </a:endParaRPr>
          </a:p>
          <a:p>
            <a:pPr marL="0" marR="0" lvl="0" indent="1524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1524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ko-KR" altLang="en-US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Arial" pitchFamily="34" charset="0"/>
              </a:rPr>
              <a:t>제품이 파손되지 않게 안전하게 포장 후 구매일자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Arial" pitchFamily="34" charset="0"/>
              </a:rPr>
              <a:t>/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Arial" pitchFamily="34" charset="0"/>
              </a:rPr>
              <a:t>구매자명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Arial" pitchFamily="34" charset="0"/>
              </a:rPr>
              <a:t>/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Arial" pitchFamily="34" charset="0"/>
              </a:rPr>
              <a:t>연락처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Arial" pitchFamily="34" charset="0"/>
              </a:rPr>
              <a:t>/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Arial" pitchFamily="34" charset="0"/>
              </a:rPr>
              <a:t>주소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Arial" pitchFamily="34" charset="0"/>
              </a:rPr>
              <a:t>/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Arial" pitchFamily="34" charset="0"/>
              </a:rPr>
              <a:t>반품 및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effectLst/>
              <a:latin typeface="+mn-ea"/>
              <a:cs typeface="Arial" pitchFamily="34" charset="0"/>
            </a:endParaRPr>
          </a:p>
          <a:p>
            <a:pPr marL="0" marR="0" lvl="0" indent="1524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Arial" pitchFamily="34" charset="0"/>
              </a:rPr>
              <a:t>교환 사유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Arial" pitchFamily="34" charset="0"/>
              </a:rPr>
              <a:t>,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Arial" pitchFamily="34" charset="0"/>
              </a:rPr>
              <a:t>증상 등을 적은 간단한 메모를 제품과 함께</a:t>
            </a:r>
            <a:r>
              <a:rPr kumimoji="1" lang="ko-KR" altLang="en-US" sz="1600" b="0" i="0" u="none" strike="noStrike" cap="none" normalizeH="0" dirty="0">
                <a:ln>
                  <a:noFill/>
                </a:ln>
                <a:effectLst/>
                <a:latin typeface="+mn-ea"/>
                <a:cs typeface="Arial" pitchFamily="34" charset="0"/>
              </a:rPr>
              <a:t>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Arial" pitchFamily="34" charset="0"/>
              </a:rPr>
              <a:t>동봉하여 가까운 택배사를 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effectLst/>
              <a:latin typeface="+mn-ea"/>
              <a:cs typeface="Arial" pitchFamily="34" charset="0"/>
            </a:endParaRPr>
          </a:p>
          <a:p>
            <a:pPr marL="0" marR="0" lvl="0" indent="1524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Arial" pitchFamily="34" charset="0"/>
              </a:rPr>
              <a:t>이용하여 보내주시기 바랍니다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Arial" pitchFamily="34" charset="0"/>
              </a:rPr>
              <a:t>.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251520" y="3212976"/>
            <a:ext cx="3096344" cy="504056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반품 및 교환 안내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3755355"/>
            <a:ext cx="849694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SimSun" pitchFamily="2" charset="-122"/>
              </a:rPr>
              <a:t>아래의 경우 절대 반품 및 교환이 불가합니다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.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(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관련 법규 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: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전자상거래에서의 소비자 보호에 관한 법률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)</a:t>
            </a: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반품 요청 기간이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지난 경우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ea"/>
              <a:cs typeface="SimSun" pitchFamily="2" charset="-122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altLang="ko-KR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구매자의 책임 있는 사유로 상품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, </a:t>
            </a:r>
            <a:r>
              <a:rPr kumimoji="1" lang="ko-KR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구성품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 등이 </a:t>
            </a:r>
            <a:r>
              <a:rPr kumimoji="1" lang="ko-KR" altLang="en-US" sz="1600" dirty="0">
                <a:latin typeface="+mn-ea"/>
                <a:cs typeface="SimSun" pitchFamily="2" charset="-122"/>
              </a:rPr>
              <a:t>멸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실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,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분실 또는 훼손된 경우 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SimSun" pitchFamily="2" charset="-122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(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단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,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상품의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내용을 확인하기 위하여 포장 등을 훼손한 경우는 제외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)</a:t>
            </a: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ko-KR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포장을 개봉하였으나 포장이 훼손되어 상품가치가 현저히 감소한 경우 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SimSun" pitchFamily="2" charset="-122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ko-KR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구매자의 사용 또는 일부 소비에 의하여 상품의 가치가 현저히 감소한 경우 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SimSun" pitchFamily="2" charset="-122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ko-KR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시간의 경과에 의하여 재판매가 곤란할 정도로 상품 등의 가치가 현저히 감소한 경우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SimSun" pitchFamily="2" charset="-122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ko-KR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 </a:t>
            </a:r>
            <a:endParaRPr kumimoji="1" lang="ko-KR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고객 주문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,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요청 후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상품 주문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SimSun" pitchFamily="2" charset="-122"/>
              </a:rPr>
              <a:t>및 제작에 들어가는 상품일 경우 </a:t>
            </a:r>
            <a:endParaRPr kumimoji="1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251520" y="260648"/>
            <a:ext cx="3096344" cy="504056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고장진단 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질의응답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550891"/>
              </p:ext>
            </p:extLst>
          </p:nvPr>
        </p:nvGraphicFramePr>
        <p:xfrm>
          <a:off x="251520" y="908718"/>
          <a:ext cx="8712968" cy="5008046"/>
        </p:xfrm>
        <a:graphic>
          <a:graphicData uri="http://schemas.openxmlformats.org/drawingml/2006/table">
            <a:tbl>
              <a:tblPr/>
              <a:tblGrid>
                <a:gridCol w="514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55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12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1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+mn-ea"/>
                          <a:ea typeface="+mn-ea"/>
                          <a:cs typeface="SimSun"/>
                        </a:rPr>
                        <a:t>NO</a:t>
                      </a:r>
                      <a:endParaRPr lang="ko-KR" sz="1600" b="1" kern="100" dirty="0">
                        <a:latin typeface="+mn-ea"/>
                        <a:ea typeface="+mn-ea"/>
                      </a:endParaRPr>
                    </a:p>
                  </a:txBody>
                  <a:tcPr marL="40776" marR="40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600" b="1" kern="100" dirty="0">
                          <a:latin typeface="+mn-ea"/>
                          <a:ea typeface="+mn-ea"/>
                          <a:cs typeface="SimSun"/>
                        </a:rPr>
                        <a:t>질</a:t>
                      </a:r>
                      <a:r>
                        <a:rPr lang="en-US" sz="1600" b="1" kern="100" dirty="0">
                          <a:latin typeface="+mn-ea"/>
                          <a:ea typeface="+mn-ea"/>
                          <a:cs typeface="SimSun"/>
                        </a:rPr>
                        <a:t>   </a:t>
                      </a:r>
                      <a:r>
                        <a:rPr lang="ko-KR" sz="1600" b="1" kern="100" dirty="0">
                          <a:latin typeface="+mn-ea"/>
                          <a:ea typeface="+mn-ea"/>
                          <a:cs typeface="SimSun"/>
                        </a:rPr>
                        <a:t>문</a:t>
                      </a:r>
                      <a:endParaRPr lang="ko-KR" sz="1600" b="1" kern="100" dirty="0">
                        <a:latin typeface="+mn-ea"/>
                        <a:ea typeface="+mn-ea"/>
                      </a:endParaRPr>
                    </a:p>
                  </a:txBody>
                  <a:tcPr marL="40776" marR="40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600" b="1" kern="100" dirty="0">
                          <a:latin typeface="+mn-ea"/>
                          <a:ea typeface="+mn-ea"/>
                          <a:cs typeface="SimSun"/>
                        </a:rPr>
                        <a:t>답</a:t>
                      </a:r>
                      <a:r>
                        <a:rPr lang="en-US" sz="1600" b="1" kern="100" dirty="0">
                          <a:latin typeface="+mn-ea"/>
                          <a:ea typeface="+mn-ea"/>
                          <a:cs typeface="SimSun"/>
                        </a:rPr>
                        <a:t>      </a:t>
                      </a:r>
                      <a:r>
                        <a:rPr lang="ko-KR" sz="1600" b="1" kern="100" dirty="0">
                          <a:latin typeface="+mn-ea"/>
                          <a:ea typeface="+mn-ea"/>
                          <a:cs typeface="SimSun"/>
                        </a:rPr>
                        <a:t>변</a:t>
                      </a:r>
                      <a:endParaRPr lang="ko-KR" sz="1600" b="1" kern="100" dirty="0">
                        <a:latin typeface="+mn-ea"/>
                        <a:ea typeface="+mn-ea"/>
                      </a:endParaRPr>
                    </a:p>
                  </a:txBody>
                  <a:tcPr marL="40776" marR="40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6932">
                <a:tc>
                  <a:txBody>
                    <a:bodyPr/>
                    <a:lstStyle/>
                    <a:p>
                      <a:pPr indent="73025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1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40776" marR="40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시간설정은 어떻게 </a:t>
                      </a:r>
                      <a:endParaRPr lang="en-US" altLang="ko-KR" sz="1400" b="1" kern="100" dirty="0">
                        <a:latin typeface="+mn-ea"/>
                        <a:ea typeface="+mn-ea"/>
                        <a:cs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하나요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SimSun"/>
                        </a:rPr>
                        <a:t>?</a:t>
                      </a:r>
                      <a:endParaRPr lang="ko-KR" sz="1400" b="1" kern="100" dirty="0">
                        <a:latin typeface="+mn-ea"/>
                        <a:ea typeface="+mn-ea"/>
                      </a:endParaRPr>
                    </a:p>
                  </a:txBody>
                  <a:tcPr marL="40776" marR="40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o-KR" altLang="en-US" sz="1400" kern="100" dirty="0">
                          <a:latin typeface="+mn-ea"/>
                          <a:ea typeface="+mn-ea"/>
                          <a:cs typeface="SimSun"/>
                        </a:rPr>
                        <a:t>별도 첨부 된 안내서 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1 </a:t>
                      </a:r>
                      <a:r>
                        <a:rPr lang="ko-KR" altLang="en-US" sz="1400" kern="100" dirty="0">
                          <a:latin typeface="+mn-ea"/>
                          <a:ea typeface="+mn-ea"/>
                          <a:cs typeface="SimSun"/>
                        </a:rPr>
                        <a:t>페이지를 참조하시기 바랍니다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. </a:t>
                      </a:r>
                      <a:endParaRPr lang="ko-KR" altLang="ko-KR" sz="1400" b="0" kern="100" dirty="0">
                        <a:latin typeface="+mn-ea"/>
                        <a:ea typeface="+mn-ea"/>
                      </a:endParaRPr>
                    </a:p>
                  </a:txBody>
                  <a:tcPr marL="40776" marR="40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5017">
                <a:tc>
                  <a:txBody>
                    <a:bodyPr/>
                    <a:lstStyle/>
                    <a:p>
                      <a:pPr indent="73025" algn="ctr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</a:rPr>
                        <a:t>2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40776" marR="40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b="1" kern="100" dirty="0">
                          <a:latin typeface="+mn-ea"/>
                          <a:ea typeface="+mn-ea"/>
                          <a:cs typeface="SimSun"/>
                        </a:rPr>
                        <a:t>버튼을 눌러도 작동되지 </a:t>
                      </a:r>
                      <a:r>
                        <a:rPr lang="en-US" altLang="ko-KR" sz="1400" b="1" kern="100" dirty="0">
                          <a:latin typeface="+mn-ea"/>
                          <a:ea typeface="+mn-ea"/>
                          <a:cs typeface="SimSun"/>
                        </a:rPr>
                        <a:t/>
                      </a:r>
                      <a:br>
                        <a:rPr lang="en-US" altLang="ko-KR" sz="1400" b="1" kern="100" dirty="0">
                          <a:latin typeface="+mn-ea"/>
                          <a:ea typeface="+mn-ea"/>
                          <a:cs typeface="SimSun"/>
                        </a:rPr>
                      </a:br>
                      <a:r>
                        <a:rPr lang="ko-KR" altLang="en-US" sz="1400" b="1" kern="100" dirty="0">
                          <a:latin typeface="+mn-ea"/>
                          <a:ea typeface="+mn-ea"/>
                          <a:cs typeface="SimSun"/>
                        </a:rPr>
                        <a:t>않아요</a:t>
                      </a:r>
                      <a:r>
                        <a:rPr lang="en-US" altLang="ko-KR" sz="1400" b="1" kern="100" dirty="0">
                          <a:latin typeface="+mn-ea"/>
                          <a:ea typeface="+mn-ea"/>
                          <a:cs typeface="SimSun"/>
                        </a:rPr>
                        <a:t>?</a:t>
                      </a:r>
                      <a:endParaRPr lang="ko-KR" altLang="ko-KR" sz="1400" b="1" kern="100" dirty="0">
                        <a:latin typeface="+mn-ea"/>
                        <a:ea typeface="+mn-ea"/>
                      </a:endParaRPr>
                    </a:p>
                  </a:txBody>
                  <a:tcPr marL="40776" marR="40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alt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 녹화 중 일 때는 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MENU 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버튼</a:t>
                      </a:r>
                      <a:r>
                        <a:rPr lang="en-US" alt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, 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MODE 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버튼이 </a:t>
                      </a:r>
                      <a:r>
                        <a:rPr lang="ko-KR" alt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인식을 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안 합니다</a:t>
                      </a:r>
                      <a:r>
                        <a:rPr lang="en-US" alt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. </a:t>
                      </a:r>
                      <a:r>
                        <a:rPr lang="en-US" altLang="ko-KR" sz="1400" b="1" kern="1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SimSun"/>
                        </a:rPr>
                        <a:t>OK </a:t>
                      </a:r>
                      <a:r>
                        <a:rPr lang="ko-KR" altLang="en-US" sz="1400" b="1" kern="1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SimSun"/>
                        </a:rPr>
                        <a:t>버튼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을 </a:t>
                      </a:r>
                      <a:r>
                        <a:rPr lang="ko-KR" alt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눌러 녹화를 멈추고</a:t>
                      </a:r>
                      <a:r>
                        <a:rPr lang="ko-KR" altLang="en-US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 진행하셔야 됩니다</a:t>
                      </a:r>
                      <a:r>
                        <a:rPr lang="en-US" altLang="ko-KR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0776" marR="40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4209">
                <a:tc>
                  <a:txBody>
                    <a:bodyPr/>
                    <a:lstStyle/>
                    <a:p>
                      <a:pPr indent="73025" algn="ctr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</a:rPr>
                        <a:t>3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40776" marR="40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b="1" kern="100" dirty="0" smtClean="0">
                          <a:latin typeface="+mn-ea"/>
                          <a:ea typeface="+mn-ea"/>
                        </a:rPr>
                        <a:t>주차 중</a:t>
                      </a:r>
                      <a:r>
                        <a:rPr lang="ko-KR" altLang="en-US" sz="1400" b="1" kern="100" baseline="0" dirty="0" smtClean="0">
                          <a:latin typeface="+mn-ea"/>
                          <a:ea typeface="+mn-ea"/>
                        </a:rPr>
                        <a:t> 이나 시동을 꺼도 녹화가 되나요</a:t>
                      </a:r>
                      <a:r>
                        <a:rPr lang="en-US" altLang="ko-KR" sz="1400" b="1" kern="100" baseline="0" dirty="0" smtClean="0">
                          <a:latin typeface="+mn-ea"/>
                          <a:ea typeface="+mn-ea"/>
                        </a:rPr>
                        <a:t>?</a:t>
                      </a:r>
                      <a:endParaRPr lang="ko-KR" sz="1400" b="1" kern="100" dirty="0">
                        <a:latin typeface="+mn-ea"/>
                        <a:ea typeface="+mn-ea"/>
                      </a:endParaRPr>
                    </a:p>
                  </a:txBody>
                  <a:tcPr marL="40776" marR="40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ko-KR" sz="1400" kern="100" baseline="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altLang="en-US" sz="1400" kern="100" baseline="0" dirty="0">
                          <a:latin typeface="+mn-ea"/>
                          <a:ea typeface="+mn-ea"/>
                          <a:cs typeface="SimSun"/>
                        </a:rPr>
                        <a:t>전문가에 의해  </a:t>
                      </a:r>
                      <a:r>
                        <a:rPr lang="ko-KR" altLang="en-US" sz="1400" kern="100" baseline="0" dirty="0" smtClean="0">
                          <a:latin typeface="+mn-ea"/>
                          <a:ea typeface="+mn-ea"/>
                          <a:cs typeface="SimSun"/>
                        </a:rPr>
                        <a:t>상시 전원을 연결해야 </a:t>
                      </a:r>
                      <a:r>
                        <a:rPr lang="ko-KR" altLang="en-US" sz="1400" kern="100" baseline="0" dirty="0">
                          <a:latin typeface="+mn-ea"/>
                          <a:ea typeface="+mn-ea"/>
                          <a:cs typeface="SimSun"/>
                        </a:rPr>
                        <a:t>됩니다</a:t>
                      </a:r>
                      <a:r>
                        <a:rPr lang="en-US" altLang="ko-KR" sz="1400" kern="100" baseline="0" dirty="0"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ko-KR" sz="1400" kern="100" dirty="0">
                        <a:solidFill>
                          <a:srgbClr val="00B0F0"/>
                        </a:solidFill>
                        <a:latin typeface="+mn-ea"/>
                        <a:ea typeface="+mn-ea"/>
                      </a:endParaRPr>
                    </a:p>
                  </a:txBody>
                  <a:tcPr marL="40776" marR="40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3843">
                <a:tc>
                  <a:txBody>
                    <a:bodyPr/>
                    <a:lstStyle/>
                    <a:p>
                      <a:pPr indent="73025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4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40776" marR="40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SD</a:t>
                      </a:r>
                      <a:r>
                        <a:rPr lang="ko-KR" sz="14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카드를 인식하지 </a:t>
                      </a:r>
                      <a:endParaRPr lang="en-US" altLang="ko-KR" sz="14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못해요</a:t>
                      </a:r>
                      <a:endParaRPr lang="ko-KR" sz="14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(SD</a:t>
                      </a:r>
                      <a:r>
                        <a:rPr lang="ko-KR" sz="14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카드</a:t>
                      </a:r>
                      <a:r>
                        <a:rPr lang="en-US" altLang="ko-KR" sz="14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altLang="en-US" sz="14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넣어달라고 나오는데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어떻게</a:t>
                      </a:r>
                      <a:r>
                        <a:rPr lang="en-US" altLang="ko-KR" sz="14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하나요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?</a:t>
                      </a:r>
                      <a:endParaRPr lang="ko-KR" sz="14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0776" marR="40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B0F0"/>
                          </a:solidFill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SD </a:t>
                      </a:r>
                      <a:r>
                        <a:rPr lang="ko-KR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카드 </a:t>
                      </a:r>
                      <a:r>
                        <a:rPr 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포맷문제로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SD </a:t>
                      </a:r>
                      <a:r>
                        <a:rPr lang="ko-KR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카드를 </a:t>
                      </a:r>
                      <a:r>
                        <a:rPr 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컴퓨터에 연결하여 포맷하거나 블랙박스 </a:t>
                      </a:r>
                      <a:endParaRPr lang="en-US" altLang="ko-KR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SimSu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메뉴</a:t>
                      </a:r>
                      <a:r>
                        <a:rPr lang="ko-KR" alt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의 포맷 기능을 활용해 </a:t>
                      </a:r>
                      <a:r>
                        <a:rPr 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포맷</a:t>
                      </a:r>
                      <a:r>
                        <a:rPr lang="ko-KR" alt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해보시기 바랍니다</a:t>
                      </a:r>
                      <a:r>
                        <a:rPr lang="en-US" alt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r>
                        <a:rPr lang="en-US" altLang="ko-KR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 (</a:t>
                      </a:r>
                      <a:r>
                        <a:rPr lang="ko-KR" altLang="en-US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포맷 방법은 별도 안내서 </a:t>
                      </a:r>
                      <a:r>
                        <a:rPr lang="en-US" altLang="ko-KR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1 </a:t>
                      </a:r>
                      <a:r>
                        <a:rPr lang="ko-KR" altLang="en-US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페이지를 참조하십시오</a:t>
                      </a:r>
                      <a:r>
                        <a:rPr lang="en-US" altLang="ko-KR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.) </a:t>
                      </a:r>
                      <a:r>
                        <a:rPr lang="ko-KR" altLang="en-US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포맷 후에도 동일증상일 경우 </a:t>
                      </a:r>
                      <a:r>
                        <a:rPr lang="en-US" altLang="ko-KR" sz="1400" kern="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SD </a:t>
                      </a:r>
                      <a:r>
                        <a:rPr lang="ko-KR" altLang="en-US" sz="1400" kern="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카드를 교환하십시오</a:t>
                      </a:r>
                      <a:r>
                        <a:rPr lang="en-US" altLang="ko-KR" sz="1400" kern="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0776" marR="40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23562">
                <a:tc>
                  <a:txBody>
                    <a:bodyPr/>
                    <a:lstStyle/>
                    <a:p>
                      <a:pPr indent="73025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5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40776" marR="40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SimSun"/>
                        </a:rPr>
                        <a:t>LCD</a:t>
                      </a: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화면이 불량입니다</a:t>
                      </a:r>
                      <a:endParaRPr lang="ko-KR" sz="1400" b="1" kern="100" dirty="0"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스크래치가 있어요</a:t>
                      </a:r>
                      <a:endParaRPr lang="ko-KR" sz="1400" b="1" kern="100" dirty="0">
                        <a:latin typeface="+mn-ea"/>
                        <a:ea typeface="+mn-ea"/>
                      </a:endParaRPr>
                    </a:p>
                  </a:txBody>
                  <a:tcPr marL="40776" marR="40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불투명 보호필름이 부착되어 있습니다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.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제조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과정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중 </a:t>
                      </a:r>
                      <a:r>
                        <a:rPr lang="ko-KR" sz="1400" kern="100" dirty="0" err="1" smtClean="0">
                          <a:latin typeface="+mn-ea"/>
                          <a:ea typeface="+mn-ea"/>
                          <a:cs typeface="SimSun"/>
                        </a:rPr>
                        <a:t>스크</a:t>
                      </a:r>
                      <a:r>
                        <a:rPr lang="ko-KR" altLang="en-US" sz="1400" kern="100" dirty="0" err="1" smtClean="0">
                          <a:latin typeface="+mn-ea"/>
                          <a:ea typeface="+mn-ea"/>
                          <a:cs typeface="SimSun"/>
                        </a:rPr>
                        <a:t>레</a:t>
                      </a:r>
                      <a:r>
                        <a:rPr lang="ko-KR" sz="1400" kern="100" dirty="0" err="1" smtClean="0">
                          <a:latin typeface="+mn-ea"/>
                          <a:ea typeface="+mn-ea"/>
                          <a:cs typeface="SimSun"/>
                        </a:rPr>
                        <a:t>치</a:t>
                      </a:r>
                      <a:r>
                        <a:rPr lang="en-US" altLang="ko-KR" sz="1400" kern="100" dirty="0" smtClean="0">
                          <a:latin typeface="+mn-ea"/>
                          <a:ea typeface="+mn-ea"/>
                          <a:cs typeface="SimSun"/>
                        </a:rPr>
                        <a:t>(</a:t>
                      </a:r>
                      <a:r>
                        <a:rPr lang="ko-KR" altLang="en-US" sz="1400" kern="100" dirty="0" smtClean="0">
                          <a:latin typeface="+mn-ea"/>
                          <a:ea typeface="+mn-ea"/>
                          <a:cs typeface="SimSun"/>
                        </a:rPr>
                        <a:t>흠집</a:t>
                      </a:r>
                      <a:r>
                        <a:rPr lang="en-US" altLang="ko-KR" sz="1400" kern="100" dirty="0" smtClean="0">
                          <a:latin typeface="+mn-ea"/>
                          <a:ea typeface="+mn-ea"/>
                          <a:cs typeface="SimSun"/>
                        </a:rPr>
                        <a:t>)</a:t>
                      </a:r>
                      <a:r>
                        <a:rPr lang="ko-KR" sz="1400" kern="100" dirty="0" smtClean="0">
                          <a:latin typeface="+mn-ea"/>
                          <a:ea typeface="+mn-ea"/>
                          <a:cs typeface="SimSun"/>
                        </a:rPr>
                        <a:t>가 </a:t>
                      </a:r>
                      <a:endParaRPr lang="en-US" altLang="ko-KR" sz="1400" kern="100" dirty="0" smtClean="0">
                        <a:latin typeface="+mn-ea"/>
                        <a:ea typeface="+mn-ea"/>
                        <a:cs typeface="SimSu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 smtClean="0">
                          <a:latin typeface="+mn-ea"/>
                          <a:ea typeface="+mn-ea"/>
                          <a:cs typeface="SimSun"/>
                        </a:rPr>
                        <a:t>생길</a:t>
                      </a:r>
                      <a:r>
                        <a:rPr lang="en-US" altLang="ko-KR" sz="1400" kern="100" dirty="0" smtClean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수 </a:t>
                      </a:r>
                      <a:r>
                        <a:rPr lang="ko-KR" sz="1400" kern="100" dirty="0" smtClean="0">
                          <a:latin typeface="+mn-ea"/>
                          <a:ea typeface="+mn-ea"/>
                          <a:cs typeface="SimSun"/>
                        </a:rPr>
                        <a:t>있어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보호필름을 붙힌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후 제조를 합니다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사용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전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en-US" altLang="ko-KR" sz="1400" kern="100" baseline="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LCD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에 부착된 </a:t>
                      </a:r>
                      <a:r>
                        <a:rPr lang="ko-KR" altLang="en-US" sz="1400" kern="100" dirty="0">
                          <a:latin typeface="+mn-ea"/>
                          <a:ea typeface="+mn-ea"/>
                          <a:cs typeface="SimSun"/>
                        </a:rPr>
                        <a:t>보호 필름을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제거하</a:t>
                      </a:r>
                      <a:r>
                        <a:rPr lang="ko-KR" altLang="en-US" sz="1400" kern="100" dirty="0">
                          <a:latin typeface="+mn-ea"/>
                          <a:ea typeface="+mn-ea"/>
                          <a:cs typeface="SimSun"/>
                        </a:rPr>
                        <a:t>고 사용하십시오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40776" marR="407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08456"/>
              </p:ext>
            </p:extLst>
          </p:nvPr>
        </p:nvGraphicFramePr>
        <p:xfrm>
          <a:off x="323528" y="289224"/>
          <a:ext cx="8424936" cy="6216353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8704">
                <a:tc>
                  <a:txBody>
                    <a:bodyPr/>
                    <a:lstStyle/>
                    <a:p>
                      <a:pPr indent="73025" algn="l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</a:rPr>
                        <a:t>  6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latin typeface="+mn-ea"/>
                          <a:ea typeface="+mn-ea"/>
                          <a:cs typeface="SimSun"/>
                        </a:rPr>
                        <a:t>LCD </a:t>
                      </a:r>
                      <a:r>
                        <a:rPr lang="ko-KR" sz="1400" b="1" kern="100" dirty="0" smtClean="0">
                          <a:latin typeface="+mn-ea"/>
                          <a:ea typeface="+mn-ea"/>
                          <a:cs typeface="SimSun"/>
                        </a:rPr>
                        <a:t>화면이 </a:t>
                      </a: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너무 흐려요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endParaRPr lang="ko-KR" sz="1400" b="1" kern="100" dirty="0"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불량인가요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SimSun"/>
                        </a:rPr>
                        <a:t>?</a:t>
                      </a:r>
                      <a:endParaRPr lang="ko-KR" sz="1400" b="1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altLang="en-US" sz="1400" kern="100" dirty="0" smtClean="0">
                          <a:latin typeface="+mn-ea"/>
                          <a:ea typeface="+mn-ea"/>
                          <a:cs typeface="SimSun"/>
                        </a:rPr>
                        <a:t>차량 유리의  </a:t>
                      </a:r>
                      <a:r>
                        <a:rPr lang="ko-KR" altLang="en-US" sz="1400" kern="100" dirty="0">
                          <a:latin typeface="+mn-ea"/>
                          <a:ea typeface="+mn-ea"/>
                          <a:cs typeface="SimSun"/>
                        </a:rPr>
                        <a:t>진한 썬팅은 녹화화면을 흐리게 만들 수 있습니다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kern="100" dirty="0">
                          <a:latin typeface="+mn-ea"/>
                          <a:ea typeface="+mn-ea"/>
                        </a:rPr>
                        <a:t>카메라 부위의 썬팅을 제거하는 것을 권장합니다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</a:rPr>
                        <a:t>.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altLang="en-US" sz="1400" kern="100" dirty="0">
                          <a:latin typeface="+mn-ea"/>
                          <a:ea typeface="+mn-ea"/>
                          <a:cs typeface="SimSun"/>
                        </a:rPr>
                        <a:t>카메라에 부착된 보호필름은 제거하셨는지 </a:t>
                      </a:r>
                      <a:r>
                        <a:rPr lang="ko-KR" altLang="en-US" sz="1400" kern="100" dirty="0" smtClean="0">
                          <a:latin typeface="+mn-ea"/>
                          <a:ea typeface="+mn-ea"/>
                          <a:cs typeface="SimSun"/>
                        </a:rPr>
                        <a:t>확인 바랍니다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8705">
                <a:tc>
                  <a:txBody>
                    <a:bodyPr/>
                    <a:lstStyle/>
                    <a:p>
                      <a:pPr indent="73025" algn="l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</a:rPr>
                        <a:t>7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latin typeface="+mn-ea"/>
                          <a:ea typeface="+mn-ea"/>
                          <a:cs typeface="SimSun"/>
                        </a:rPr>
                        <a:t>LCD </a:t>
                      </a:r>
                      <a:r>
                        <a:rPr lang="ko-KR" sz="1400" b="1" kern="100" dirty="0" smtClean="0">
                          <a:latin typeface="+mn-ea"/>
                          <a:ea typeface="+mn-ea"/>
                          <a:cs typeface="SimSun"/>
                        </a:rPr>
                        <a:t>창에서는 </a:t>
                      </a: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어떻게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endParaRPr lang="ko-KR" sz="1400" b="1" kern="100" dirty="0"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 smtClean="0">
                          <a:latin typeface="+mn-ea"/>
                          <a:ea typeface="+mn-ea"/>
                          <a:cs typeface="SimSun"/>
                        </a:rPr>
                        <a:t>비디오를</a:t>
                      </a:r>
                      <a:r>
                        <a:rPr lang="en-US" altLang="ko-KR" sz="1400" b="1" kern="100" baseline="0" dirty="0" smtClean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b="1" kern="100" dirty="0" smtClean="0">
                          <a:latin typeface="+mn-ea"/>
                          <a:ea typeface="+mn-ea"/>
                          <a:cs typeface="SimSun"/>
                        </a:rPr>
                        <a:t>재생시키나요</a:t>
                      </a:r>
                      <a:r>
                        <a:rPr lang="en-US" sz="1400" b="1" kern="100" dirty="0" smtClean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SimSun"/>
                        </a:rPr>
                        <a:t>?</a:t>
                      </a:r>
                      <a:endParaRPr lang="ko-KR" sz="1400" b="1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altLang="en-US" sz="1400" kern="100" dirty="0">
                          <a:latin typeface="+mn-ea"/>
                          <a:ea typeface="+mn-ea"/>
                          <a:cs typeface="SimSun"/>
                        </a:rPr>
                        <a:t>별도 </a:t>
                      </a:r>
                      <a:r>
                        <a:rPr lang="ko-KR" altLang="en-US" sz="1400" kern="100" dirty="0" smtClean="0">
                          <a:latin typeface="+mn-ea"/>
                          <a:ea typeface="+mn-ea"/>
                          <a:cs typeface="SimSun"/>
                        </a:rPr>
                        <a:t>첨부된 </a:t>
                      </a:r>
                      <a:r>
                        <a:rPr lang="ko-KR" altLang="en-US" sz="1400" kern="100" dirty="0">
                          <a:latin typeface="+mn-ea"/>
                          <a:ea typeface="+mn-ea"/>
                          <a:cs typeface="SimSun"/>
                        </a:rPr>
                        <a:t>안내서 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2 </a:t>
                      </a:r>
                      <a:r>
                        <a:rPr lang="ko-KR" altLang="en-US" sz="1400" kern="100" dirty="0">
                          <a:latin typeface="+mn-ea"/>
                          <a:ea typeface="+mn-ea"/>
                          <a:cs typeface="SimSun"/>
                        </a:rPr>
                        <a:t>페이지를 참조하십시오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endParaRPr lang="ko-KR" sz="1400" b="0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7965">
                <a:tc>
                  <a:txBody>
                    <a:bodyPr/>
                    <a:lstStyle/>
                    <a:p>
                      <a:pPr marL="0" marR="0" indent="730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8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녹화된 화면이 </a:t>
                      </a:r>
                      <a:r>
                        <a:rPr lang="ko-KR" altLang="en-US" sz="1400" b="1" kern="100" dirty="0">
                          <a:latin typeface="+mn-ea"/>
                          <a:ea typeface="+mn-ea"/>
                          <a:cs typeface="SimSun"/>
                        </a:rPr>
                        <a:t>컴</a:t>
                      </a: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퓨터로</a:t>
                      </a:r>
                      <a:r>
                        <a:rPr lang="en-US" altLang="ko-KR" sz="1400" b="1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확인했는데  </a:t>
                      </a:r>
                      <a:endParaRPr lang="en-US" altLang="ko-KR" sz="1400" b="1" kern="100" dirty="0">
                        <a:latin typeface="+mn-ea"/>
                        <a:ea typeface="+mn-ea"/>
                        <a:cs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검은</a:t>
                      </a:r>
                      <a:r>
                        <a:rPr lang="en-US" altLang="ko-KR" sz="1400" b="1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화면으로</a:t>
                      </a:r>
                      <a:r>
                        <a:rPr lang="en-US" altLang="ko-KR" sz="1400" b="1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나옵니다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endParaRPr lang="ko-KR" sz="1400" b="1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메모리 불량</a:t>
                      </a:r>
                      <a:r>
                        <a:rPr lang="ko-KR" altLang="en-US" sz="1400" kern="100" dirty="0">
                          <a:latin typeface="+mn-ea"/>
                          <a:ea typeface="+mn-ea"/>
                          <a:cs typeface="SimSun"/>
                        </a:rPr>
                        <a:t>입니다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9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 smtClean="0">
                          <a:latin typeface="+mn-ea"/>
                          <a:ea typeface="+mn-ea"/>
                          <a:cs typeface="SimSun"/>
                        </a:rPr>
                        <a:t>제품</a:t>
                      </a:r>
                      <a:r>
                        <a:rPr lang="en-US" altLang="ko-KR" sz="1400" b="1" kern="100" dirty="0" smtClean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b="1" kern="100" dirty="0" smtClean="0">
                          <a:latin typeface="+mn-ea"/>
                          <a:ea typeface="+mn-ea"/>
                          <a:cs typeface="SimSun"/>
                        </a:rPr>
                        <a:t>작동 </a:t>
                      </a: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중에 버튼이 </a:t>
                      </a:r>
                      <a:endParaRPr lang="en-US" altLang="ko-KR" sz="1400" b="1" kern="100" dirty="0">
                        <a:latin typeface="+mn-ea"/>
                        <a:ea typeface="+mn-ea"/>
                        <a:cs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 smtClean="0">
                          <a:latin typeface="+mn-ea"/>
                          <a:ea typeface="+mn-ea"/>
                          <a:cs typeface="SimSun"/>
                        </a:rPr>
                        <a:t>눌러지지 </a:t>
                      </a: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않거나 화면이 </a:t>
                      </a:r>
                      <a:endParaRPr lang="en-US" altLang="ko-KR" sz="1400" b="1" kern="100" dirty="0">
                        <a:latin typeface="+mn-ea"/>
                        <a:ea typeface="+mn-ea"/>
                        <a:cs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멈추었을 때 </a:t>
                      </a:r>
                      <a:endParaRPr lang="en-US" altLang="ko-KR" sz="1400" b="1" kern="100" dirty="0">
                        <a:latin typeface="+mn-ea"/>
                        <a:ea typeface="+mn-ea"/>
                        <a:cs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어떻게 하나요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SimSun"/>
                        </a:rPr>
                        <a:t> ?</a:t>
                      </a:r>
                      <a:endParaRPr lang="ko-KR" sz="1400" b="1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SimSun"/>
                        </a:rPr>
                        <a:t>리셋</a:t>
                      </a:r>
                      <a:r>
                        <a:rPr lang="en-US" alt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버튼을 눌러 </a:t>
                      </a:r>
                      <a:r>
                        <a:rPr lang="ko-KR" alt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화면을 끄고</a:t>
                      </a:r>
                      <a:r>
                        <a:rPr lang="en-US" alt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, 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부팅 후 포맷을 </a:t>
                      </a:r>
                      <a:r>
                        <a:rPr lang="ko-KR" alt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시도해보시기 바랍니다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. </a:t>
                      </a:r>
                      <a:r>
                        <a:rPr lang="ko-KR" alt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리셋 방법과 포맷 방법은</a:t>
                      </a:r>
                      <a:r>
                        <a:rPr lang="ko-KR" altLang="en-US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 별도의 안내서 </a:t>
                      </a:r>
                      <a:r>
                        <a:rPr lang="en-US" altLang="ko-KR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1 </a:t>
                      </a:r>
                      <a:r>
                        <a:rPr lang="ko-KR" altLang="en-US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페이지를 참조하십시오</a:t>
                      </a:r>
                      <a:r>
                        <a:rPr lang="en-US" altLang="ko-KR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9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10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 smtClean="0">
                          <a:latin typeface="+mn-ea"/>
                          <a:ea typeface="+mn-ea"/>
                          <a:cs typeface="SimSun"/>
                        </a:rPr>
                        <a:t>연속</a:t>
                      </a:r>
                      <a:r>
                        <a:rPr lang="en-US" altLang="ko-KR" sz="1400" b="1" kern="100" dirty="0" smtClean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b="1" kern="100" dirty="0" smtClean="0">
                          <a:latin typeface="+mn-ea"/>
                          <a:ea typeface="+mn-ea"/>
                          <a:cs typeface="SimSun"/>
                        </a:rPr>
                        <a:t>녹화</a:t>
                      </a:r>
                      <a:r>
                        <a:rPr lang="en-US" altLang="ko-KR" sz="1400" b="1" kern="100" dirty="0" smtClean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b="1" kern="100" dirty="0" smtClean="0">
                          <a:latin typeface="+mn-ea"/>
                          <a:ea typeface="+mn-ea"/>
                          <a:cs typeface="SimSun"/>
                        </a:rPr>
                        <a:t>시간은 </a:t>
                      </a: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어떻게</a:t>
                      </a:r>
                      <a:r>
                        <a:rPr lang="en-US" altLang="ko-KR" sz="1400" b="1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되나요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SimSun"/>
                        </a:rPr>
                        <a:t>?</a:t>
                      </a:r>
                      <a:endParaRPr lang="ko-KR" sz="1400" b="1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B0F0"/>
                          </a:solidFill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32GB </a:t>
                      </a:r>
                      <a:r>
                        <a:rPr lang="ko-KR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기준 </a:t>
                      </a:r>
                      <a:r>
                        <a:rPr lang="ko-KR" altLang="en-US" sz="1400" kern="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전후방</a:t>
                      </a:r>
                      <a:r>
                        <a:rPr lang="en-US" altLang="ko-KR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, </a:t>
                      </a:r>
                      <a:r>
                        <a:rPr lang="ko-KR" altLang="en-US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각 </a:t>
                      </a:r>
                      <a:r>
                        <a:rPr lang="ko-KR" altLang="en-US" sz="1400" kern="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녹화 영역 </a:t>
                      </a:r>
                      <a:r>
                        <a:rPr lang="ko-KR" altLang="en-US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합쳐서 약 </a:t>
                      </a:r>
                      <a:r>
                        <a:rPr lang="en-US" altLang="ko-KR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3~4</a:t>
                      </a:r>
                      <a:r>
                        <a:rPr lang="ko-KR" altLang="en-US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시간 정도 됩니다</a:t>
                      </a:r>
                      <a:r>
                        <a:rPr lang="en-US" altLang="ko-KR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r>
                        <a:rPr lang="en-US" alt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.  </a:t>
                      </a:r>
                      <a:r>
                        <a:rPr lang="ko-KR" alt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전후방</a:t>
                      </a:r>
                      <a:r>
                        <a:rPr lang="ko-KR" altLang="en-US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altLang="en-US" sz="1400" kern="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영상 녹화는 </a:t>
                      </a:r>
                      <a:r>
                        <a:rPr lang="ko-KR" altLang="en-US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따로 구분됩니다</a:t>
                      </a:r>
                      <a:r>
                        <a:rPr lang="en-US" altLang="ko-KR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ko-KR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전방 </a:t>
                      </a:r>
                      <a:r>
                        <a:rPr lang="en-US" altLang="ko-KR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F, </a:t>
                      </a:r>
                      <a:r>
                        <a:rPr lang="ko-KR" altLang="en-US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후방 </a:t>
                      </a:r>
                      <a:r>
                        <a:rPr lang="en-US" altLang="ko-KR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R.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3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11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어떤 차량까지</a:t>
                      </a:r>
                      <a:r>
                        <a:rPr lang="en-US" altLang="ko-KR" sz="1400" b="1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사용</a:t>
                      </a:r>
                      <a:r>
                        <a:rPr lang="en-US" altLang="ko-KR" sz="1400" b="1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가능하나요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SimSun"/>
                        </a:rPr>
                        <a:t> ?</a:t>
                      </a:r>
                      <a:endParaRPr lang="ko-KR" sz="1400" b="1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 12V/24V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겸용입니다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12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상시</a:t>
                      </a:r>
                      <a:r>
                        <a:rPr lang="en-US" altLang="ko-KR" sz="1400" b="1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전원이 가능한가요</a:t>
                      </a:r>
                      <a:r>
                        <a:rPr lang="en-US" altLang="ko-KR" sz="1400" b="1" kern="100" dirty="0">
                          <a:latin typeface="+mn-ea"/>
                          <a:ea typeface="+mn-ea"/>
                          <a:cs typeface="SimSun"/>
                        </a:rPr>
                        <a:t>?</a:t>
                      </a:r>
                      <a:endParaRPr lang="ko-KR" sz="1400" b="1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본</a:t>
                      </a:r>
                      <a:r>
                        <a:rPr lang="en-US" alt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제품은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 5V </a:t>
                      </a:r>
                      <a:r>
                        <a:rPr 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제품이기 때문에 </a:t>
                      </a:r>
                      <a:r>
                        <a:rPr lang="ko-KR" alt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자동차 </a:t>
                      </a:r>
                      <a:r>
                        <a:rPr 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배터리</a:t>
                      </a:r>
                      <a:r>
                        <a:rPr lang="ko-KR" alt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에 </a:t>
                      </a:r>
                      <a:r>
                        <a:rPr 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직</a:t>
                      </a:r>
                      <a:r>
                        <a:rPr lang="ko-KR" alt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접 </a:t>
                      </a:r>
                      <a:r>
                        <a:rPr 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연결</a:t>
                      </a:r>
                      <a:r>
                        <a:rPr lang="en-US" alt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불가하며  </a:t>
                      </a:r>
                      <a:endParaRPr lang="en-US" altLang="ko-KR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alt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동봉 된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5V </a:t>
                      </a:r>
                      <a:r>
                        <a:rPr 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변환</a:t>
                      </a:r>
                      <a:r>
                        <a:rPr lang="en-US" altLang="ko-KR" sz="1400" kern="1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altLang="en-US" sz="1400" kern="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상시 전원 케이블</a:t>
                      </a:r>
                      <a:r>
                        <a:rPr lang="ko-KR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을 </a:t>
                      </a:r>
                      <a:r>
                        <a:rPr lang="ko-KR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사용하여 </a:t>
                      </a:r>
                      <a:r>
                        <a:rPr lang="ko-KR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연결합니다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endParaRPr lang="ko-KR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76879"/>
              </p:ext>
            </p:extLst>
          </p:nvPr>
        </p:nvGraphicFramePr>
        <p:xfrm>
          <a:off x="425252" y="374947"/>
          <a:ext cx="8424936" cy="2365462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51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13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야간에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SimSun"/>
                        </a:rPr>
                        <a:t> LED</a:t>
                      </a: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등이 들어오지 </a:t>
                      </a:r>
                      <a:r>
                        <a:rPr lang="ko-KR" sz="1400" b="1" kern="100" dirty="0" smtClean="0">
                          <a:latin typeface="+mn-ea"/>
                          <a:ea typeface="+mn-ea"/>
                          <a:cs typeface="SimSun"/>
                        </a:rPr>
                        <a:t>않습니다</a:t>
                      </a:r>
                      <a:r>
                        <a:rPr lang="en-US" altLang="ko-KR" sz="1400" b="1" kern="100" dirty="0" smtClean="0"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endParaRPr lang="ko-KR" sz="1400" b="1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 LED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는 </a:t>
                      </a:r>
                      <a:r>
                        <a:rPr lang="ko-KR" sz="1400" kern="100" dirty="0" smtClean="0">
                          <a:latin typeface="+mn-ea"/>
                          <a:ea typeface="+mn-ea"/>
                          <a:cs typeface="SimSun"/>
                        </a:rPr>
                        <a:t>적외선램프이기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때문에 육안으로 식별이 </a:t>
                      </a:r>
                      <a:r>
                        <a:rPr lang="ko-KR" altLang="en-US" sz="1400" kern="100" dirty="0">
                          <a:latin typeface="+mn-ea"/>
                          <a:ea typeface="+mn-ea"/>
                          <a:cs typeface="SimSun"/>
                        </a:rPr>
                        <a:t>어렵습니다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눈으로 보이지 않더라도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작동은 되고 있는 중이며 제품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이상 여부를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확인해 보려면 어두운 </a:t>
                      </a:r>
                      <a:r>
                        <a:rPr lang="ko-KR" altLang="en-US" sz="1400" kern="100" dirty="0">
                          <a:latin typeface="+mn-ea"/>
                          <a:ea typeface="+mn-ea"/>
                          <a:cs typeface="SimSun"/>
                        </a:rPr>
                        <a:t>곳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에서 작동시킨 후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en-US" sz="1400" kern="100" dirty="0" smtClean="0">
                          <a:latin typeface="+mn-ea"/>
                          <a:ea typeface="+mn-ea"/>
                          <a:cs typeface="SimSun"/>
                        </a:rPr>
                        <a:t>LCD </a:t>
                      </a:r>
                      <a:r>
                        <a:rPr lang="ko-KR" sz="1400" kern="100" dirty="0" smtClean="0">
                          <a:latin typeface="+mn-ea"/>
                          <a:ea typeface="+mn-ea"/>
                          <a:cs typeface="SimSun"/>
                        </a:rPr>
                        <a:t>화면을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확인해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보면 </a:t>
                      </a:r>
                      <a:endParaRPr lang="en-US" altLang="ko-KR" sz="1400" kern="100" dirty="0">
                        <a:latin typeface="+mn-ea"/>
                        <a:ea typeface="+mn-ea"/>
                        <a:cs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 smtClean="0">
                          <a:latin typeface="+mn-ea"/>
                          <a:ea typeface="+mn-ea"/>
                          <a:cs typeface="SimSun"/>
                        </a:rPr>
                        <a:t>작동</a:t>
                      </a:r>
                      <a:r>
                        <a:rPr lang="en-US" altLang="ko-KR" sz="1400" kern="100" dirty="0" smtClean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 smtClean="0">
                          <a:latin typeface="+mn-ea"/>
                          <a:ea typeface="+mn-ea"/>
                          <a:cs typeface="SimSun"/>
                        </a:rPr>
                        <a:t>유무</a:t>
                      </a:r>
                      <a:r>
                        <a:rPr lang="en-US" altLang="ko-KR" sz="1400" kern="100" dirty="0" smtClean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 smtClean="0">
                          <a:latin typeface="+mn-ea"/>
                          <a:ea typeface="+mn-ea"/>
                          <a:cs typeface="SimSun"/>
                        </a:rPr>
                        <a:t>확인이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가능</a:t>
                      </a:r>
                      <a:r>
                        <a:rPr lang="ko-KR" altLang="en-US" sz="1400" kern="100" dirty="0">
                          <a:latin typeface="+mn-ea"/>
                          <a:ea typeface="+mn-ea"/>
                          <a:cs typeface="SimSun"/>
                        </a:rPr>
                        <a:t>합니다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15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음향</a:t>
                      </a:r>
                      <a:r>
                        <a:rPr lang="en-US" altLang="ko-KR" sz="1400" b="1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b="1" kern="100" dirty="0" err="1">
                          <a:latin typeface="+mn-ea"/>
                          <a:ea typeface="+mn-ea"/>
                          <a:cs typeface="SimSun"/>
                        </a:rPr>
                        <a:t>노이즈</a:t>
                      </a:r>
                      <a:r>
                        <a:rPr lang="en-US" altLang="ko-KR" sz="1400" b="1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가</a:t>
                      </a:r>
                      <a:r>
                        <a:rPr lang="en-US" altLang="ko-KR" sz="1400" b="1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b="1" kern="100" dirty="0" smtClean="0">
                          <a:latin typeface="+mn-ea"/>
                          <a:ea typeface="+mn-ea"/>
                          <a:cs typeface="SimSun"/>
                        </a:rPr>
                        <a:t>있습니다</a:t>
                      </a:r>
                      <a:r>
                        <a:rPr lang="en-US" altLang="ko-KR" sz="1400" b="1" kern="100" dirty="0" smtClean="0"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endParaRPr lang="ko-KR" sz="1400" b="1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이 제품은 영상을 찍기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위해 만들어졌습니다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.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음향의 </a:t>
                      </a:r>
                      <a:r>
                        <a:rPr lang="ko-KR" sz="1400" kern="100" dirty="0" err="1">
                          <a:latin typeface="+mn-ea"/>
                          <a:ea typeface="+mn-ea"/>
                          <a:cs typeface="SimSun"/>
                        </a:rPr>
                        <a:t>노이즈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는 어느 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정도 있을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수 </a:t>
                      </a:r>
                      <a:r>
                        <a:rPr lang="ko-KR" sz="1400" kern="100" dirty="0" smtClean="0">
                          <a:latin typeface="+mn-ea"/>
                          <a:ea typeface="+mn-ea"/>
                          <a:cs typeface="SimSun"/>
                        </a:rPr>
                        <a:t>있습니다</a:t>
                      </a:r>
                      <a:r>
                        <a:rPr lang="en-US" altLang="ko-KR" sz="1400" kern="100" dirty="0" smtClean="0"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8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15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400" b="1" kern="100" dirty="0">
                          <a:latin typeface="+mn-ea"/>
                          <a:ea typeface="+mn-ea"/>
                          <a:cs typeface="SimSun"/>
                        </a:rPr>
                        <a:t>녹화 시 </a:t>
                      </a: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영상 저장되는 것이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SimSun"/>
                        </a:rPr>
                        <a:t>3</a:t>
                      </a: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분마다 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SimSun"/>
                        </a:rPr>
                        <a:t>0</a:t>
                      </a: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으로</a:t>
                      </a:r>
                      <a:r>
                        <a:rPr lang="en-US" altLang="ko-KR" sz="1400" b="1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b="1" kern="100" dirty="0">
                          <a:latin typeface="+mn-ea"/>
                          <a:ea typeface="+mn-ea"/>
                          <a:cs typeface="SimSun"/>
                        </a:rPr>
                        <a:t>변합니다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endParaRPr lang="ko-KR" sz="1400" b="1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altLang="en-US" sz="1400" kern="100" dirty="0" smtClean="0">
                          <a:latin typeface="+mn-ea"/>
                          <a:ea typeface="+mn-ea"/>
                          <a:cs typeface="SimSun"/>
                        </a:rPr>
                        <a:t>순환 녹화 </a:t>
                      </a:r>
                      <a:r>
                        <a:rPr lang="ko-KR" sz="1400" kern="100" dirty="0" smtClean="0">
                          <a:latin typeface="+mn-ea"/>
                          <a:ea typeface="+mn-ea"/>
                          <a:cs typeface="SimSun"/>
                        </a:rPr>
                        <a:t>기능으로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설정에 따라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 1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분 혹은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2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분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, 3</a:t>
                      </a:r>
                      <a:r>
                        <a:rPr lang="ko-KR" altLang="en-US" sz="1400" kern="100" dirty="0">
                          <a:latin typeface="+mn-ea"/>
                          <a:ea typeface="+mn-ea"/>
                          <a:cs typeface="SimSun"/>
                        </a:rPr>
                        <a:t>분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, 5</a:t>
                      </a:r>
                      <a:r>
                        <a:rPr lang="ko-KR" altLang="en-US" sz="1400" kern="100" dirty="0">
                          <a:latin typeface="+mn-ea"/>
                          <a:ea typeface="+mn-ea"/>
                          <a:cs typeface="SimSun"/>
                        </a:rPr>
                        <a:t>분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, 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10</a:t>
                      </a:r>
                      <a:r>
                        <a:rPr lang="ko-KR" sz="1400" kern="100" dirty="0" smtClean="0">
                          <a:latin typeface="+mn-ea"/>
                          <a:ea typeface="+mn-ea"/>
                          <a:cs typeface="SimSun"/>
                        </a:rPr>
                        <a:t>분마다 </a:t>
                      </a:r>
                      <a:endParaRPr lang="en-US" altLang="ko-KR" sz="1400" kern="100" dirty="0">
                        <a:latin typeface="+mn-ea"/>
                        <a:ea typeface="+mn-ea"/>
                        <a:cs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나뉘어서 저장이 되며 새로운</a:t>
                      </a: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파일로 저장할 때마다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 0</a:t>
                      </a:r>
                      <a:r>
                        <a:rPr lang="ko-KR" altLang="en-US" sz="1400" kern="100" dirty="0">
                          <a:latin typeface="+mn-ea"/>
                          <a:ea typeface="+mn-ea"/>
                          <a:cs typeface="SimSun"/>
                        </a:rPr>
                        <a:t>부터 다시 시작 </a:t>
                      </a:r>
                      <a:endParaRPr lang="en-US" altLang="ko-KR" sz="1400" kern="100" dirty="0">
                        <a:latin typeface="+mn-ea"/>
                        <a:ea typeface="+mn-ea"/>
                        <a:cs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altLang="en-US" sz="1400" kern="100" dirty="0">
                          <a:latin typeface="+mn-ea"/>
                          <a:ea typeface="+mn-ea"/>
                          <a:cs typeface="SimSun"/>
                        </a:rPr>
                        <a:t>되어 </a:t>
                      </a:r>
                      <a:r>
                        <a:rPr lang="ko-KR" sz="1400" kern="100" dirty="0">
                          <a:latin typeface="+mn-ea"/>
                          <a:ea typeface="+mn-ea"/>
                          <a:cs typeface="SimSun"/>
                        </a:rPr>
                        <a:t>저장하게 됩니다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SimSun"/>
                        </a:rPr>
                        <a:t>.</a:t>
                      </a:r>
                      <a:endParaRPr lang="ko-KR" sz="1400" kern="100" dirty="0">
                        <a:latin typeface="+mn-ea"/>
                        <a:ea typeface="+mn-ea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5260558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63625" algn="l"/>
              </a:tabLst>
            </a:pPr>
            <a:r>
              <a:rPr kumimoji="1"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● </a:t>
            </a:r>
            <a:r>
              <a:rPr kumimoji="1" lang="ko-K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본 제품은</a:t>
            </a:r>
            <a:r>
              <a:rPr kumimoji="1" lang="ko-KR" alt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 </a:t>
            </a:r>
            <a:r>
              <a:rPr kumimoji="1" lang="en-US" altLang="ko-K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5V </a:t>
            </a:r>
            <a:r>
              <a:rPr kumimoji="1" lang="ko-KR" alt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제품입니다</a:t>
            </a:r>
            <a:r>
              <a:rPr kumimoji="1" lang="en-US" altLang="ko-K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. </a:t>
            </a:r>
            <a:r>
              <a:rPr kumimoji="1" lang="ko-KR" alt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사용 전 무조건 동봉된 </a:t>
            </a:r>
            <a:r>
              <a:rPr kumimoji="1" lang="ko-KR" altLang="en-US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상시 전원 케이블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 </a:t>
            </a:r>
            <a:r>
              <a:rPr kumimoji="1"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(</a:t>
            </a:r>
            <a:r>
              <a:rPr kumimoji="1"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입력 </a:t>
            </a:r>
            <a:r>
              <a:rPr kumimoji="1"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12~24V, </a:t>
            </a:r>
            <a:r>
              <a:rPr kumimoji="1" lang="ko-KR" altLang="en-US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출력 </a:t>
            </a:r>
            <a:r>
              <a:rPr kumimoji="1" lang="en-US" altLang="ko-KR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5V</a:t>
            </a:r>
            <a:r>
              <a:rPr kumimoji="1"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)</a:t>
            </a:r>
            <a:r>
              <a:rPr kumimoji="1" lang="ko-KR" alt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을 사용하십시오</a:t>
            </a:r>
            <a:r>
              <a:rPr kumimoji="1" lang="en-US" altLang="ko-KR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,</a:t>
            </a:r>
            <a:r>
              <a:rPr kumimoji="1" lang="en-US" altLang="ko-KR" sz="1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25" algn="l"/>
              </a:tabLst>
            </a:pPr>
            <a:r>
              <a:rPr kumimoji="1" lang="ko-K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상시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전원 장치는 </a:t>
            </a:r>
            <a:r>
              <a:rPr kumimoji="1" lang="en-US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(</a:t>
            </a:r>
            <a:r>
              <a:rPr kumimoji="1" lang="ko-K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입력 </a:t>
            </a:r>
            <a:r>
              <a:rPr kumimoji="1" lang="en-US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DC 12~24V,</a:t>
            </a:r>
            <a:r>
              <a:rPr kumimoji="1" lang="en-US" altLang="ko-KR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 </a:t>
            </a:r>
            <a:r>
              <a:rPr kumimoji="1" lang="ko-K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출력</a:t>
            </a:r>
            <a:r>
              <a:rPr kumimoji="1" lang="en-US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DC 5V</a:t>
            </a:r>
            <a:r>
              <a:rPr kumimoji="1" lang="en-US" altLang="ko-KR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 )</a:t>
            </a:r>
            <a:r>
              <a:rPr kumimoji="1" lang="ko-KR" alt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를 사용</a:t>
            </a:r>
            <a:r>
              <a:rPr kumimoji="1"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합니다</a:t>
            </a:r>
            <a:r>
              <a:rPr kumimoji="1" lang="en-US" altLang="ko-KR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. </a:t>
            </a:r>
            <a:r>
              <a:rPr kumimoji="1"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상시 전원 케이블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을 </a:t>
            </a:r>
            <a:r>
              <a:rPr kumimoji="1" lang="ko-K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절단하여 </a:t>
            </a:r>
            <a:r>
              <a:rPr kumimoji="1"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차량</a:t>
            </a:r>
            <a:r>
              <a:rPr kumimoji="1" lang="ko-K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 배터리 </a:t>
            </a:r>
            <a:r>
              <a:rPr kumimoji="1" lang="en-US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(DC12V </a:t>
            </a:r>
            <a:r>
              <a:rPr kumimoji="1" lang="ko-K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또는 </a:t>
            </a:r>
            <a:r>
              <a:rPr kumimoji="1" lang="en-US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DC24V)</a:t>
            </a:r>
            <a:r>
              <a:rPr kumimoji="1" lang="ko-K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에 바로 연결 시</a:t>
            </a:r>
            <a:r>
              <a:rPr kumimoji="1"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에는 블랙박스의</a:t>
            </a:r>
            <a:r>
              <a:rPr kumimoji="1"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 </a:t>
            </a:r>
            <a:r>
              <a:rPr kumimoji="1"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회로가 손상됩니다</a:t>
            </a:r>
            <a:r>
              <a:rPr kumimoji="1"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.  </a:t>
            </a:r>
            <a:r>
              <a:rPr kumimoji="1" lang="ko-K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잘못된 연결로 인하여 기기 손상을 입은 경우에는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별도의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AS </a:t>
            </a:r>
            <a:r>
              <a:rPr kumimoji="1" lang="ko-K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처리가 불가합니다</a:t>
            </a:r>
            <a:r>
              <a:rPr kumimoji="1" lang="en-US" altLang="ko-K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. </a:t>
            </a:r>
            <a:r>
              <a:rPr kumimoji="1"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상시 전원 </a:t>
            </a:r>
            <a:r>
              <a:rPr kumimoji="1"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케이블은</a:t>
            </a:r>
            <a:r>
              <a:rPr kumimoji="1"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  </a:t>
            </a:r>
            <a:r>
              <a:rPr kumimoji="1"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전문가에 의해서 설치됩니다</a:t>
            </a:r>
            <a:r>
              <a:rPr kumimoji="1"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.</a:t>
            </a:r>
            <a:endParaRPr kumimoji="1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SimSun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0392" y="198884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B0F0"/>
                </a:solidFill>
              </a:rPr>
              <a:t>.</a:t>
            </a:r>
            <a:endParaRPr lang="ko-KR" alt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323528" y="260648"/>
            <a:ext cx="2088232" cy="504056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단축 버튼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23527" y="796751"/>
            <a:ext cx="854228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FF0000"/>
                </a:solidFill>
              </a:rPr>
              <a:t> UP /DOWN</a:t>
            </a:r>
            <a:r>
              <a:rPr lang="en-US" altLang="ko-KR" b="1" dirty="0"/>
              <a:t> </a:t>
            </a:r>
            <a:r>
              <a:rPr kumimoji="1" lang="ko-KR" altLang="en-US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버튼 </a:t>
            </a:r>
            <a:r>
              <a:rPr kumimoji="1" lang="en-US" altLang="ko-KR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(</a:t>
            </a:r>
            <a:r>
              <a:rPr kumimoji="1" lang="ko-KR" altLang="en-US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재생 속도 조절</a:t>
            </a:r>
            <a:r>
              <a:rPr kumimoji="1" lang="en-US" altLang="ko-KR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)   </a:t>
            </a:r>
            <a:r>
              <a:rPr kumimoji="1" lang="en-US" altLang="ko-KR" sz="1600" b="1" dirty="0">
                <a:latin typeface="+mn-ea"/>
                <a:cs typeface="굴림" pitchFamily="50" charset="-127"/>
              </a:rPr>
              <a:t>(</a:t>
            </a:r>
            <a:r>
              <a:rPr kumimoji="1" lang="ko-KR" altLang="en-US" sz="1600" b="1" dirty="0">
                <a:latin typeface="+mn-ea"/>
                <a:cs typeface="굴림" pitchFamily="50" charset="-127"/>
              </a:rPr>
              <a:t>재생모드에서</a:t>
            </a:r>
            <a:r>
              <a:rPr kumimoji="1" lang="en-US" altLang="ko-KR" sz="1600" b="1" dirty="0">
                <a:latin typeface="+mn-ea"/>
                <a:cs typeface="굴림" pitchFamily="50" charset="-127"/>
              </a:rPr>
              <a:t>)</a:t>
            </a:r>
            <a:endParaRPr kumimoji="1" lang="en-US" altLang="ko-KR" b="1" dirty="0">
              <a:latin typeface="+mn-ea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b="1" dirty="0">
              <a:solidFill>
                <a:srgbClr val="FF0000"/>
              </a:solidFill>
              <a:latin typeface="+mn-ea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dirty="0">
                <a:latin typeface="+mn-ea"/>
                <a:cs typeface="굴림" pitchFamily="50" charset="-127"/>
              </a:rPr>
              <a:t>    DOWN  </a:t>
            </a:r>
            <a:r>
              <a:rPr kumimoji="1" lang="ko-KR" altLang="en-US" b="1" dirty="0">
                <a:latin typeface="+mn-ea"/>
                <a:cs typeface="굴림" pitchFamily="50" charset="-127"/>
              </a:rPr>
              <a:t>버튼을 길게 누르면 재생화면이 </a:t>
            </a:r>
            <a:r>
              <a:rPr kumimoji="1" lang="en-US" altLang="ko-KR" b="1" dirty="0">
                <a:latin typeface="+mn-ea"/>
                <a:cs typeface="굴림" pitchFamily="50" charset="-127"/>
              </a:rPr>
              <a:t>2</a:t>
            </a:r>
            <a:r>
              <a:rPr kumimoji="1" lang="ko-KR" altLang="en-US" b="1" dirty="0">
                <a:latin typeface="+mn-ea"/>
                <a:cs typeface="굴림" pitchFamily="50" charset="-127"/>
              </a:rPr>
              <a:t>배와 </a:t>
            </a:r>
            <a:r>
              <a:rPr kumimoji="1" lang="en-US" altLang="ko-KR" b="1" dirty="0">
                <a:latin typeface="+mn-ea"/>
                <a:cs typeface="굴림" pitchFamily="50" charset="-127"/>
              </a:rPr>
              <a:t>4</a:t>
            </a:r>
            <a:r>
              <a:rPr kumimoji="1" lang="ko-KR" altLang="en-US" b="1" dirty="0">
                <a:latin typeface="+mn-ea"/>
                <a:cs typeface="굴림" pitchFamily="50" charset="-127"/>
              </a:rPr>
              <a:t>배 속도로 빨라지며 </a:t>
            </a:r>
            <a:endParaRPr kumimoji="1" lang="en-US" altLang="ko-KR" b="1" dirty="0">
              <a:latin typeface="+mn-ea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dirty="0">
                <a:latin typeface="+mn-ea"/>
                <a:cs typeface="굴림" pitchFamily="50" charset="-127"/>
              </a:rPr>
              <a:t>    UP</a:t>
            </a:r>
            <a:r>
              <a:rPr kumimoji="1" lang="ko-KR" altLang="en-US" b="1" dirty="0">
                <a:latin typeface="+mn-ea"/>
                <a:cs typeface="굴림" pitchFamily="50" charset="-127"/>
              </a:rPr>
              <a:t>  버튼을 길게 누르면 재생화면이 </a:t>
            </a:r>
            <a:r>
              <a:rPr kumimoji="1" lang="en-US" altLang="ko-KR" b="1" dirty="0">
                <a:latin typeface="+mn-ea"/>
                <a:cs typeface="굴림" pitchFamily="50" charset="-127"/>
              </a:rPr>
              <a:t>2</a:t>
            </a:r>
            <a:r>
              <a:rPr kumimoji="1" lang="ko-KR" altLang="en-US" b="1" dirty="0">
                <a:latin typeface="+mn-ea"/>
                <a:cs typeface="굴림" pitchFamily="50" charset="-127"/>
              </a:rPr>
              <a:t>배 또는 </a:t>
            </a:r>
            <a:r>
              <a:rPr kumimoji="1" lang="ko-KR" altLang="en-US" b="1" dirty="0" smtClean="0">
                <a:latin typeface="+mn-ea"/>
                <a:cs typeface="굴림" pitchFamily="50" charset="-127"/>
              </a:rPr>
              <a:t>원상 속도로 </a:t>
            </a:r>
            <a:r>
              <a:rPr kumimoji="1" lang="ko-KR" altLang="en-US" b="1" dirty="0">
                <a:latin typeface="+mn-ea"/>
                <a:cs typeface="굴림" pitchFamily="50" charset="-127"/>
              </a:rPr>
              <a:t>회복됩니다</a:t>
            </a:r>
            <a:r>
              <a:rPr kumimoji="1" lang="en-US" altLang="ko-KR" b="1" dirty="0">
                <a:latin typeface="+mn-ea"/>
                <a:cs typeface="굴림" pitchFamily="50" charset="-127"/>
              </a:rPr>
              <a:t>.</a:t>
            </a:r>
          </a:p>
          <a:p>
            <a:pPr marL="0" marR="0" lv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b="1" dirty="0">
              <a:latin typeface="+mn-ea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b="1" dirty="0">
              <a:latin typeface="+mn-ea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UP </a:t>
            </a:r>
            <a:r>
              <a:rPr kumimoji="1" lang="ko-KR" altLang="en-US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버튼</a:t>
            </a:r>
            <a:r>
              <a:rPr kumimoji="1" lang="en-US" altLang="ko-KR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( </a:t>
            </a:r>
            <a:r>
              <a:rPr kumimoji="1" lang="ko-KR" altLang="en-US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전후방 카메라 화면 </a:t>
            </a:r>
            <a:r>
              <a:rPr kumimoji="1" lang="en-US" altLang="ko-KR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)</a:t>
            </a:r>
            <a:r>
              <a:rPr kumimoji="1" lang="ko-KR" altLang="en-US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   </a:t>
            </a:r>
            <a:r>
              <a:rPr kumimoji="1" lang="en-US" altLang="ko-KR" b="1" dirty="0">
                <a:latin typeface="+mn-ea"/>
                <a:cs typeface="굴림" pitchFamily="50" charset="-127"/>
              </a:rPr>
              <a:t> </a:t>
            </a:r>
          </a:p>
          <a:p>
            <a:pPr marL="0" marR="0" lv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b="1" dirty="0">
              <a:latin typeface="+mn-ea"/>
              <a:ea typeface="맑은 고딕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dirty="0">
                <a:latin typeface="맑은 고딕"/>
                <a:ea typeface="맑은 고딕"/>
                <a:cs typeface="굴림" pitchFamily="50" charset="-127"/>
              </a:rPr>
              <a:t>  UP </a:t>
            </a:r>
            <a:r>
              <a:rPr kumimoji="1" lang="ko-KR" altLang="en-US" b="1" dirty="0">
                <a:latin typeface="맑은 고딕"/>
                <a:ea typeface="맑은 고딕"/>
                <a:cs typeface="굴림" pitchFamily="50" charset="-127"/>
              </a:rPr>
              <a:t>버튼을 누를 때마다 전후방 </a:t>
            </a:r>
            <a:r>
              <a:rPr kumimoji="1" lang="en-US" altLang="ko-KR" b="1" dirty="0">
                <a:latin typeface="맑은 고딕"/>
                <a:ea typeface="맑은 고딕"/>
                <a:cs typeface="굴림" pitchFamily="50" charset="-127"/>
              </a:rPr>
              <a:t>LCD </a:t>
            </a:r>
            <a:r>
              <a:rPr kumimoji="1" lang="ko-KR" altLang="en-US" b="1" dirty="0">
                <a:latin typeface="맑은 고딕"/>
                <a:ea typeface="맑은 고딕"/>
                <a:cs typeface="굴림" pitchFamily="50" charset="-127"/>
              </a:rPr>
              <a:t>화면 창이 아래와 같은 순으로 비율이 </a:t>
            </a:r>
            <a:endParaRPr kumimoji="1" lang="en-US" altLang="ko-KR" b="1" dirty="0">
              <a:latin typeface="맑은 고딕"/>
              <a:ea typeface="맑은 고딕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dirty="0">
                <a:latin typeface="맑은 고딕"/>
                <a:ea typeface="맑은 고딕"/>
                <a:cs typeface="굴림" pitchFamily="50" charset="-127"/>
              </a:rPr>
              <a:t>  </a:t>
            </a:r>
            <a:r>
              <a:rPr kumimoji="1" lang="ko-KR" altLang="en-US" b="1" dirty="0">
                <a:latin typeface="맑은 고딕"/>
                <a:ea typeface="맑은 고딕"/>
                <a:cs typeface="굴림" pitchFamily="50" charset="-127"/>
              </a:rPr>
              <a:t>변경됩니다 </a:t>
            </a:r>
            <a:r>
              <a:rPr kumimoji="1" lang="en-US" altLang="ko-KR" b="1" dirty="0">
                <a:latin typeface="맑은 고딕"/>
                <a:ea typeface="맑은 고딕"/>
                <a:cs typeface="굴림" pitchFamily="50" charset="-127"/>
              </a:rPr>
              <a:t>.</a:t>
            </a:r>
          </a:p>
          <a:p>
            <a:pPr marL="0" marR="0" lvl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dirty="0">
                <a:latin typeface="맑은 고딕"/>
                <a:ea typeface="맑은 고딕"/>
                <a:cs typeface="굴림" pitchFamily="50" charset="-127"/>
              </a:rPr>
              <a:t>  </a:t>
            </a:r>
          </a:p>
          <a:p>
            <a:pPr marL="0" marR="0" lvl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dirty="0">
                <a:latin typeface="맑은 고딕"/>
                <a:ea typeface="맑은 고딕"/>
                <a:cs typeface="굴림" pitchFamily="50" charset="-127"/>
              </a:rPr>
              <a:t>&lt;</a:t>
            </a:r>
            <a:r>
              <a:rPr kumimoji="1" lang="ko-KR" altLang="en-US" b="1" dirty="0">
                <a:solidFill>
                  <a:srgbClr val="0000FF"/>
                </a:solidFill>
                <a:latin typeface="맑은 고딕"/>
                <a:ea typeface="맑은 고딕"/>
                <a:cs typeface="굴림" pitchFamily="50" charset="-127"/>
              </a:rPr>
              <a:t>전방</a:t>
            </a:r>
            <a:r>
              <a:rPr kumimoji="1" lang="en-US" altLang="ko-KR" b="1" dirty="0">
                <a:solidFill>
                  <a:srgbClr val="0000FF"/>
                </a:solidFill>
                <a:latin typeface="맑은 고딕"/>
                <a:ea typeface="맑은 고딕"/>
                <a:cs typeface="굴림" pitchFamily="50" charset="-127"/>
              </a:rPr>
              <a:t>+</a:t>
            </a:r>
            <a:r>
              <a:rPr kumimoji="1" lang="ko-KR" altLang="en-US" b="1" dirty="0">
                <a:solidFill>
                  <a:srgbClr val="0000FF"/>
                </a:solidFill>
                <a:latin typeface="맑은 고딕"/>
                <a:ea typeface="맑은 고딕"/>
                <a:cs typeface="굴림" pitchFamily="50" charset="-127"/>
              </a:rPr>
              <a:t>후방</a:t>
            </a:r>
            <a:r>
              <a:rPr kumimoji="1" lang="en-US" altLang="ko-KR" b="1" dirty="0">
                <a:solidFill>
                  <a:srgbClr val="0000FF"/>
                </a:solidFill>
                <a:latin typeface="맑은 고딕"/>
                <a:ea typeface="맑은 고딕"/>
                <a:cs typeface="굴림" pitchFamily="50" charset="-127"/>
              </a:rPr>
              <a:t>(1:4), </a:t>
            </a:r>
            <a:r>
              <a:rPr kumimoji="1" lang="ko-KR" altLang="en-US" b="1" dirty="0">
                <a:solidFill>
                  <a:srgbClr val="0000FF"/>
                </a:solidFill>
                <a:latin typeface="맑은 고딕"/>
                <a:ea typeface="맑은 고딕"/>
                <a:cs typeface="굴림" pitchFamily="50" charset="-127"/>
              </a:rPr>
              <a:t>후방</a:t>
            </a:r>
            <a:r>
              <a:rPr kumimoji="1" lang="en-US" altLang="ko-KR" b="1" dirty="0">
                <a:solidFill>
                  <a:srgbClr val="0000FF"/>
                </a:solidFill>
                <a:latin typeface="맑은 고딕"/>
                <a:ea typeface="맑은 고딕"/>
                <a:cs typeface="굴림" pitchFamily="50" charset="-127"/>
              </a:rPr>
              <a:t>+</a:t>
            </a:r>
            <a:r>
              <a:rPr kumimoji="1" lang="ko-KR" altLang="en-US" b="1" dirty="0">
                <a:solidFill>
                  <a:srgbClr val="0000FF"/>
                </a:solidFill>
                <a:latin typeface="맑은 고딕"/>
                <a:ea typeface="맑은 고딕"/>
                <a:cs typeface="굴림" pitchFamily="50" charset="-127"/>
              </a:rPr>
              <a:t>전방</a:t>
            </a:r>
            <a:r>
              <a:rPr kumimoji="1" lang="en-US" altLang="ko-KR" b="1" dirty="0">
                <a:solidFill>
                  <a:srgbClr val="0000FF"/>
                </a:solidFill>
                <a:latin typeface="맑은 고딕"/>
                <a:ea typeface="맑은 고딕"/>
                <a:cs typeface="굴림" pitchFamily="50" charset="-127"/>
              </a:rPr>
              <a:t>(1:4), </a:t>
            </a:r>
            <a:r>
              <a:rPr kumimoji="1" lang="ko-KR" altLang="en-US" b="1" dirty="0">
                <a:solidFill>
                  <a:srgbClr val="0000FF"/>
                </a:solidFill>
                <a:latin typeface="맑은 고딕"/>
                <a:ea typeface="맑은 고딕"/>
                <a:cs typeface="굴림" pitchFamily="50" charset="-127"/>
              </a:rPr>
              <a:t>전방</a:t>
            </a:r>
            <a:r>
              <a:rPr kumimoji="1" lang="en-US" altLang="ko-KR" b="1" dirty="0">
                <a:solidFill>
                  <a:srgbClr val="0000FF"/>
                </a:solidFill>
                <a:latin typeface="맑은 고딕"/>
                <a:ea typeface="맑은 고딕"/>
                <a:cs typeface="굴림" pitchFamily="50" charset="-127"/>
              </a:rPr>
              <a:t>, </a:t>
            </a:r>
            <a:r>
              <a:rPr kumimoji="1" lang="ko-KR" altLang="en-US" b="1" dirty="0">
                <a:solidFill>
                  <a:srgbClr val="0000FF"/>
                </a:solidFill>
                <a:latin typeface="맑은 고딕"/>
                <a:ea typeface="맑은 고딕"/>
                <a:cs typeface="굴림" pitchFamily="50" charset="-127"/>
              </a:rPr>
              <a:t>후방</a:t>
            </a:r>
            <a:r>
              <a:rPr kumimoji="1" lang="en-US" altLang="ko-KR" b="1" dirty="0">
                <a:solidFill>
                  <a:srgbClr val="0000FF"/>
                </a:solidFill>
                <a:latin typeface="맑은 고딕"/>
                <a:ea typeface="맑은 고딕"/>
                <a:cs typeface="굴림" pitchFamily="50" charset="-127"/>
              </a:rPr>
              <a:t>, </a:t>
            </a:r>
            <a:r>
              <a:rPr kumimoji="1" lang="ko-KR" altLang="en-US" b="1" dirty="0">
                <a:solidFill>
                  <a:srgbClr val="0000FF"/>
                </a:solidFill>
                <a:latin typeface="맑은 고딕"/>
                <a:ea typeface="맑은 고딕"/>
                <a:cs typeface="굴림" pitchFamily="50" charset="-127"/>
              </a:rPr>
              <a:t>전방</a:t>
            </a:r>
            <a:r>
              <a:rPr kumimoji="1" lang="en-US" altLang="ko-KR" b="1" dirty="0">
                <a:solidFill>
                  <a:srgbClr val="0000FF"/>
                </a:solidFill>
                <a:latin typeface="맑은 고딕"/>
                <a:ea typeface="맑은 고딕"/>
                <a:cs typeface="굴림" pitchFamily="50" charset="-127"/>
              </a:rPr>
              <a:t>+</a:t>
            </a:r>
            <a:r>
              <a:rPr kumimoji="1" lang="ko-KR" altLang="en-US" b="1" dirty="0">
                <a:solidFill>
                  <a:srgbClr val="0000FF"/>
                </a:solidFill>
                <a:latin typeface="맑은 고딕"/>
                <a:ea typeface="맑은 고딕"/>
                <a:cs typeface="굴림" pitchFamily="50" charset="-127"/>
              </a:rPr>
              <a:t>후방</a:t>
            </a:r>
            <a:r>
              <a:rPr kumimoji="1" lang="en-US" altLang="ko-KR" b="1" dirty="0">
                <a:solidFill>
                  <a:srgbClr val="0000FF"/>
                </a:solidFill>
                <a:latin typeface="맑은 고딕"/>
                <a:ea typeface="맑은 고딕"/>
                <a:cs typeface="굴림" pitchFamily="50" charset="-127"/>
              </a:rPr>
              <a:t>(1:2)</a:t>
            </a:r>
            <a:r>
              <a:rPr kumimoji="1" lang="en-US" altLang="ko-KR" b="1" dirty="0">
                <a:latin typeface="맑은 고딕"/>
                <a:ea typeface="맑은 고딕"/>
                <a:cs typeface="굴림" pitchFamily="50" charset="-127"/>
              </a:rPr>
              <a:t>&gt;</a:t>
            </a:r>
            <a:endParaRPr kumimoji="1" lang="en-US" altLang="ko-KR" b="1" dirty="0">
              <a:latin typeface="+mn-ea"/>
              <a:cs typeface="굴림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23526" y="1052736"/>
            <a:ext cx="3816425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340136" y="2708920"/>
            <a:ext cx="3799816" cy="4680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323526" y="4672985"/>
            <a:ext cx="1204287" cy="1204287"/>
            <a:chOff x="323526" y="4600977"/>
            <a:chExt cx="1204287" cy="1204287"/>
          </a:xfrm>
        </p:grpSpPr>
        <p:sp>
          <p:nvSpPr>
            <p:cNvPr id="3" name="직사각형 2"/>
            <p:cNvSpPr/>
            <p:nvPr/>
          </p:nvSpPr>
          <p:spPr>
            <a:xfrm>
              <a:off x="323526" y="4600977"/>
              <a:ext cx="1204287" cy="12042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/>
            </a:p>
            <a:p>
              <a:pPr algn="ctr"/>
              <a:endParaRPr lang="en-US" altLang="ko-KR" b="1" dirty="0"/>
            </a:p>
            <a:p>
              <a:pPr algn="ctr"/>
              <a:r>
                <a:rPr lang="ko-KR" altLang="en-US" b="1" dirty="0"/>
                <a:t>      전방</a:t>
              </a: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23526" y="4600977"/>
              <a:ext cx="602143" cy="6021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/>
                <a:t>후방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762853" y="4672985"/>
            <a:ext cx="1204287" cy="1204287"/>
            <a:chOff x="1691680" y="4600977"/>
            <a:chExt cx="1204287" cy="1204287"/>
          </a:xfrm>
        </p:grpSpPr>
        <p:sp>
          <p:nvSpPr>
            <p:cNvPr id="9" name="직사각형 8"/>
            <p:cNvSpPr/>
            <p:nvPr/>
          </p:nvSpPr>
          <p:spPr>
            <a:xfrm>
              <a:off x="1691680" y="4600977"/>
              <a:ext cx="1204287" cy="12042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/>
            </a:p>
            <a:p>
              <a:pPr algn="ctr"/>
              <a:endParaRPr lang="en-US" altLang="ko-KR" b="1" dirty="0"/>
            </a:p>
            <a:p>
              <a:pPr algn="ctr"/>
              <a:r>
                <a:rPr lang="ko-KR" altLang="en-US" b="1" dirty="0"/>
                <a:t>      후방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691680" y="4600977"/>
              <a:ext cx="606313" cy="6063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/>
                <a:t>전방</a:t>
              </a: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3202180" y="4672985"/>
            <a:ext cx="1204287" cy="1204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전방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641507" y="4672985"/>
            <a:ext cx="1204287" cy="1204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후방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6080834" y="4672985"/>
            <a:ext cx="1204287" cy="1204287"/>
            <a:chOff x="5796136" y="4600977"/>
            <a:chExt cx="1204287" cy="1204287"/>
          </a:xfrm>
        </p:grpSpPr>
        <p:sp>
          <p:nvSpPr>
            <p:cNvPr id="15" name="직사각형 14"/>
            <p:cNvSpPr/>
            <p:nvPr/>
          </p:nvSpPr>
          <p:spPr>
            <a:xfrm>
              <a:off x="5796136" y="4600977"/>
              <a:ext cx="1204287" cy="12042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/>
                <a:t>       후</a:t>
              </a:r>
              <a:r>
                <a:rPr lang="ko-KR" altLang="en-US" sz="1600" b="1" dirty="0"/>
                <a:t>방</a:t>
              </a:r>
              <a:endParaRPr lang="ko-KR" altLang="en-US" b="1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5796136" y="4600977"/>
              <a:ext cx="602143" cy="120428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/>
                <a:t>전방</a:t>
              </a: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520161" y="4672985"/>
            <a:ext cx="1204287" cy="1204287"/>
            <a:chOff x="7520161" y="4600977"/>
            <a:chExt cx="1204287" cy="1204287"/>
          </a:xfrm>
        </p:grpSpPr>
        <p:sp>
          <p:nvSpPr>
            <p:cNvPr id="17" name="직사각형 16"/>
            <p:cNvSpPr/>
            <p:nvPr/>
          </p:nvSpPr>
          <p:spPr>
            <a:xfrm>
              <a:off x="7520161" y="4600977"/>
              <a:ext cx="1204287" cy="12042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/>
            </a:p>
            <a:p>
              <a:pPr algn="ctr"/>
              <a:endParaRPr lang="en-US" altLang="ko-KR" b="1" dirty="0"/>
            </a:p>
            <a:p>
              <a:pPr algn="ctr"/>
              <a:r>
                <a:rPr lang="ko-KR" altLang="en-US" sz="1600" b="1" dirty="0"/>
                <a:t>전방</a:t>
              </a: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520161" y="4600977"/>
              <a:ext cx="1204287" cy="6063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/>
                <a:t>후방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395536" y="260648"/>
            <a:ext cx="2088232" cy="504056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  <a:t>KC </a:t>
            </a:r>
            <a:r>
              <a:rPr lang="ko-KR" altLang="en-US" sz="2400" b="1" dirty="0">
                <a:solidFill>
                  <a:schemeClr val="bg1"/>
                </a:solidFill>
                <a:latin typeface="+mj-ea"/>
                <a:ea typeface="+mj-ea"/>
              </a:rPr>
              <a:t>인증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6292" y="3335218"/>
            <a:ext cx="412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b="1" dirty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  <a:cs typeface="굴림" pitchFamily="50" charset="-127"/>
              </a:rPr>
              <a:t> </a:t>
            </a:r>
            <a:r>
              <a:rPr kumimoji="1" lang="ko-KR" altLang="en-US" b="1" dirty="0">
                <a:latin typeface="굴림체" pitchFamily="49" charset="-127"/>
                <a:ea typeface="굴림체" pitchFamily="49" charset="-127"/>
                <a:cs typeface="굴림" pitchFamily="50" charset="-127"/>
              </a:rPr>
              <a:t> </a:t>
            </a:r>
            <a:endParaRPr kumimoji="1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586405"/>
              </p:ext>
            </p:extLst>
          </p:nvPr>
        </p:nvGraphicFramePr>
        <p:xfrm>
          <a:off x="395536" y="1124744"/>
          <a:ext cx="8256637" cy="2044824"/>
        </p:xfrm>
        <a:graphic>
          <a:graphicData uri="http://schemas.openxmlformats.org/drawingml/2006/table">
            <a:tbl>
              <a:tblPr/>
              <a:tblGrid>
                <a:gridCol w="113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68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3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9728">
                <a:tc grid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 baseline="0" dirty="0">
                          <a:latin typeface="+mn-ea"/>
                          <a:ea typeface="+mn-ea"/>
                          <a:cs typeface="SimSun"/>
                        </a:rPr>
                        <a:t>FHD </a:t>
                      </a:r>
                      <a:r>
                        <a:rPr lang="en-US" sz="1700" b="1" kern="100" baseline="0" dirty="0" smtClean="0">
                          <a:latin typeface="+mn-ea"/>
                          <a:ea typeface="+mn-ea"/>
                          <a:cs typeface="SimSun"/>
                        </a:rPr>
                        <a:t>503</a:t>
                      </a:r>
                      <a:endParaRPr lang="ko-KR" sz="1100" kern="100" dirty="0">
                        <a:latin typeface="+mn-ea"/>
                        <a:ea typeface="+mn-ea"/>
                      </a:endParaRPr>
                    </a:p>
                  </a:txBody>
                  <a:tcPr marL="72811" marR="7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509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 dirty="0">
                        <a:latin typeface="+mn-ea"/>
                        <a:ea typeface="+mn-ea"/>
                        <a:cs typeface="SimSun"/>
                      </a:endParaRPr>
                    </a:p>
                  </a:txBody>
                  <a:tcPr marL="72811" marR="72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228600" algn="just">
                        <a:spcAft>
                          <a:spcPts val="0"/>
                        </a:spcAft>
                      </a:pPr>
                      <a:endParaRPr lang="en-US" sz="1100" kern="100" dirty="0">
                        <a:latin typeface="+mn-ea"/>
                        <a:ea typeface="+mn-ea"/>
                        <a:cs typeface="SimSu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ko-KR" sz="1200" kern="100" dirty="0">
                          <a:latin typeface="+mn-ea"/>
                          <a:ea typeface="+mn-ea"/>
                          <a:cs typeface="SimSun"/>
                        </a:rPr>
                        <a:t>1. </a:t>
                      </a:r>
                      <a:r>
                        <a:rPr lang="ko-KR" altLang="en-US" sz="1200" kern="100" dirty="0">
                          <a:latin typeface="+mn-ea"/>
                          <a:ea typeface="+mn-ea"/>
                          <a:cs typeface="SimSun"/>
                        </a:rPr>
                        <a:t>적합성평가를 받은 자의 상호 </a:t>
                      </a:r>
                      <a:r>
                        <a:rPr lang="en-US" altLang="ko-KR" sz="1200" kern="100" dirty="0">
                          <a:latin typeface="+mn-ea"/>
                          <a:ea typeface="+mn-ea"/>
                          <a:cs typeface="SimSun"/>
                        </a:rPr>
                        <a:t>:  </a:t>
                      </a:r>
                      <a:r>
                        <a:rPr lang="ko-KR" altLang="en-US" sz="1200" kern="100" dirty="0">
                          <a:latin typeface="+mn-ea"/>
                          <a:ea typeface="+mn-ea"/>
                          <a:cs typeface="SimSun"/>
                        </a:rPr>
                        <a:t>㈜ 티브이코리아 </a:t>
                      </a:r>
                      <a:r>
                        <a:rPr lang="en-US" altLang="ko-KR" sz="1200" kern="100" dirty="0">
                          <a:latin typeface="+mn-ea"/>
                          <a:ea typeface="+mn-ea"/>
                          <a:cs typeface="SimSun"/>
                        </a:rPr>
                        <a:t>(TV</a:t>
                      </a:r>
                      <a:r>
                        <a:rPr lang="ko-KR" altLang="en-US" sz="1200" kern="100" dirty="0">
                          <a:latin typeface="+mn-ea"/>
                          <a:ea typeface="+mn-ea"/>
                          <a:cs typeface="SimSun"/>
                        </a:rPr>
                        <a:t>코리아</a:t>
                      </a:r>
                      <a:r>
                        <a:rPr lang="en-US" altLang="ko-KR" sz="1200" kern="100" dirty="0">
                          <a:latin typeface="+mn-ea"/>
                          <a:ea typeface="+mn-ea"/>
                          <a:cs typeface="SimSun"/>
                        </a:rPr>
                        <a:t>)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ko-KR" sz="1200" kern="100" dirty="0">
                          <a:latin typeface="+mn-ea"/>
                          <a:ea typeface="+mn-ea"/>
                          <a:cs typeface="SimSun"/>
                        </a:rPr>
                        <a:t>2. </a:t>
                      </a:r>
                      <a:r>
                        <a:rPr lang="ko-KR" sz="1200" kern="100" dirty="0">
                          <a:latin typeface="+mn-ea"/>
                          <a:ea typeface="+mn-ea"/>
                          <a:cs typeface="SimSun"/>
                        </a:rPr>
                        <a:t>기</a:t>
                      </a:r>
                      <a:r>
                        <a:rPr lang="ko-KR" altLang="en-US" sz="1200" kern="100" dirty="0">
                          <a:latin typeface="+mn-ea"/>
                          <a:ea typeface="+mn-ea"/>
                          <a:cs typeface="SimSun"/>
                        </a:rPr>
                        <a:t>자재의</a:t>
                      </a:r>
                      <a:r>
                        <a:rPr lang="ko-KR" sz="1200" kern="100" dirty="0">
                          <a:latin typeface="+mn-ea"/>
                          <a:ea typeface="+mn-ea"/>
                          <a:cs typeface="SimSun"/>
                        </a:rPr>
                        <a:t> 명칭</a:t>
                      </a:r>
                      <a:r>
                        <a:rPr lang="en-US" sz="1200" kern="100" dirty="0">
                          <a:latin typeface="+mn-ea"/>
                          <a:ea typeface="+mn-ea"/>
                          <a:cs typeface="SimSun"/>
                        </a:rPr>
                        <a:t>(</a:t>
                      </a:r>
                      <a:r>
                        <a:rPr lang="ko-KR" sz="1200" kern="100" dirty="0">
                          <a:latin typeface="+mn-ea"/>
                          <a:ea typeface="+mn-ea"/>
                          <a:cs typeface="SimSun"/>
                        </a:rPr>
                        <a:t>모델</a:t>
                      </a:r>
                      <a:r>
                        <a:rPr lang="ko-KR" altLang="en-US" sz="1200" kern="100" dirty="0">
                          <a:latin typeface="+mn-ea"/>
                          <a:ea typeface="+mn-ea"/>
                          <a:cs typeface="SimSun"/>
                        </a:rPr>
                        <a:t>명</a:t>
                      </a:r>
                      <a:r>
                        <a:rPr lang="en-US" sz="1200" kern="100" dirty="0">
                          <a:latin typeface="+mn-ea"/>
                          <a:ea typeface="+mn-ea"/>
                          <a:cs typeface="SimSun"/>
                        </a:rPr>
                        <a:t>) : </a:t>
                      </a:r>
                      <a:r>
                        <a:rPr lang="ko-KR" altLang="en-US" sz="1200" kern="100" baseline="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en-US" altLang="ko-KR" sz="1200" kern="100" baseline="0" dirty="0">
                          <a:latin typeface="+mn-ea"/>
                          <a:ea typeface="+mn-ea"/>
                          <a:cs typeface="SimSun"/>
                        </a:rPr>
                        <a:t>CATCH ON</a:t>
                      </a:r>
                      <a:r>
                        <a:rPr lang="ko-KR" altLang="en-US" sz="12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en-US" altLang="ko-KR" sz="1200" kern="100" dirty="0">
                          <a:latin typeface="+mn-ea"/>
                          <a:ea typeface="+mn-ea"/>
                          <a:cs typeface="SimSun"/>
                        </a:rPr>
                        <a:t>( </a:t>
                      </a:r>
                      <a:r>
                        <a:rPr lang="ko-KR" sz="1200" kern="100" dirty="0">
                          <a:latin typeface="+mn-ea"/>
                          <a:ea typeface="+mn-ea"/>
                          <a:cs typeface="SimSun"/>
                        </a:rPr>
                        <a:t>차량용 블랙박스</a:t>
                      </a:r>
                      <a:r>
                        <a:rPr lang="en-US" altLang="ko-KR" sz="1200" kern="100" dirty="0">
                          <a:latin typeface="+mn-ea"/>
                          <a:ea typeface="+mn-ea"/>
                          <a:cs typeface="SimSun"/>
                        </a:rPr>
                        <a:t> :</a:t>
                      </a:r>
                      <a:r>
                        <a:rPr lang="en-US" altLang="ko-KR" sz="1200" kern="100" baseline="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en-US" sz="1200" kern="100" dirty="0">
                          <a:latin typeface="+mn-ea"/>
                          <a:ea typeface="+mn-ea"/>
                          <a:cs typeface="SimSun"/>
                        </a:rPr>
                        <a:t>FHD</a:t>
                      </a:r>
                      <a:r>
                        <a:rPr lang="en-US" sz="1200" kern="100" baseline="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en-US" sz="1200" kern="100" baseline="0" dirty="0" smtClean="0">
                          <a:latin typeface="+mn-ea"/>
                          <a:ea typeface="+mn-ea"/>
                          <a:cs typeface="SimSun"/>
                        </a:rPr>
                        <a:t>503)</a:t>
                      </a:r>
                      <a:endParaRPr lang="ko-KR" sz="1200" kern="100" dirty="0">
                        <a:latin typeface="+mn-ea"/>
                        <a:ea typeface="+mn-ea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ko-KR" sz="1200" kern="100" dirty="0">
                          <a:latin typeface="+mn-ea"/>
                          <a:ea typeface="+mn-ea"/>
                          <a:cs typeface="SimSun"/>
                        </a:rPr>
                        <a:t>3.</a:t>
                      </a:r>
                      <a:r>
                        <a:rPr lang="en-US" altLang="ko-KR" sz="1200" kern="100" baseline="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200" kern="100" dirty="0">
                          <a:latin typeface="+mn-ea"/>
                          <a:ea typeface="+mn-ea"/>
                          <a:cs typeface="SimSun"/>
                        </a:rPr>
                        <a:t>인증번호</a:t>
                      </a:r>
                      <a:r>
                        <a:rPr lang="en-US" sz="1200" kern="100" dirty="0">
                          <a:latin typeface="+mn-ea"/>
                          <a:ea typeface="+mn-ea"/>
                          <a:cs typeface="SimSun"/>
                        </a:rPr>
                        <a:t> : R – R  - TVK - FHD503</a:t>
                      </a:r>
                      <a:endParaRPr lang="ko-KR" sz="1200" kern="100" dirty="0">
                        <a:latin typeface="+mn-ea"/>
                        <a:ea typeface="+mn-ea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ko-KR" sz="1200" kern="100" dirty="0">
                          <a:latin typeface="+mn-ea"/>
                          <a:ea typeface="+mn-ea"/>
                          <a:cs typeface="SimSun"/>
                        </a:rPr>
                        <a:t>4.</a:t>
                      </a:r>
                      <a:r>
                        <a:rPr lang="en-US" altLang="ko-KR" sz="1200" kern="100" baseline="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200" kern="100" dirty="0">
                          <a:latin typeface="+mn-ea"/>
                          <a:ea typeface="+mn-ea"/>
                          <a:cs typeface="SimSun"/>
                        </a:rPr>
                        <a:t>제</a:t>
                      </a:r>
                      <a:r>
                        <a:rPr lang="en-US" altLang="ko-KR" sz="12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sz="1200" kern="100" dirty="0">
                          <a:latin typeface="+mn-ea"/>
                          <a:ea typeface="+mn-ea"/>
                          <a:cs typeface="SimSun"/>
                        </a:rPr>
                        <a:t>조</a:t>
                      </a:r>
                      <a:r>
                        <a:rPr lang="en-US" altLang="ko-KR" sz="1200" kern="100" dirty="0">
                          <a:latin typeface="+mn-ea"/>
                          <a:ea typeface="+mn-ea"/>
                          <a:cs typeface="SimSun"/>
                        </a:rPr>
                        <a:t> </a:t>
                      </a:r>
                      <a:r>
                        <a:rPr lang="ko-KR" altLang="en-US" sz="1200" kern="100" dirty="0">
                          <a:latin typeface="+mn-ea"/>
                          <a:ea typeface="+mn-ea"/>
                          <a:cs typeface="SimSun"/>
                        </a:rPr>
                        <a:t>국 </a:t>
                      </a:r>
                      <a:r>
                        <a:rPr lang="en-US" sz="1200" kern="100" dirty="0">
                          <a:latin typeface="+mn-ea"/>
                          <a:ea typeface="+mn-ea"/>
                          <a:cs typeface="SimSun"/>
                        </a:rPr>
                        <a:t>:  Made</a:t>
                      </a:r>
                      <a:r>
                        <a:rPr lang="en-US" sz="1200" kern="100" baseline="0" dirty="0">
                          <a:latin typeface="+mn-ea"/>
                          <a:ea typeface="+mn-ea"/>
                          <a:cs typeface="SimSun"/>
                        </a:rPr>
                        <a:t> in CHINA</a:t>
                      </a:r>
                      <a:endParaRPr lang="ko-KR" sz="1200" kern="100" dirty="0">
                        <a:latin typeface="+mn-ea"/>
                        <a:ea typeface="+mn-ea"/>
                      </a:endParaRPr>
                    </a:p>
                  </a:txBody>
                  <a:tcPr marL="72811" marR="72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100" kern="100" dirty="0">
                        <a:latin typeface="Times New Roman"/>
                        <a:ea typeface="SimSun"/>
                      </a:endParaRPr>
                    </a:p>
                  </a:txBody>
                  <a:tcPr marL="72811" marR="7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9" y="1944888"/>
            <a:ext cx="756084" cy="8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886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6292" y="3335218"/>
            <a:ext cx="412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b="1" dirty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  <a:cs typeface="굴림" pitchFamily="50" charset="-127"/>
              </a:rPr>
              <a:t> </a:t>
            </a:r>
            <a:r>
              <a:rPr kumimoji="1" lang="ko-KR" altLang="en-US" b="1" dirty="0">
                <a:latin typeface="굴림체" pitchFamily="49" charset="-127"/>
                <a:ea typeface="굴림체" pitchFamily="49" charset="-127"/>
                <a:cs typeface="굴림" pitchFamily="50" charset="-127"/>
              </a:rPr>
              <a:t> </a:t>
            </a:r>
            <a:endParaRPr kumimoji="1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647564" y="418803"/>
            <a:ext cx="1584176" cy="36004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9552" y="404664"/>
            <a:ext cx="1800200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   </a:t>
            </a:r>
            <a:r>
              <a:rPr lang="en-US" altLang="ko-KR" sz="2400" b="1" dirty="0">
                <a:solidFill>
                  <a:schemeClr val="bg1"/>
                </a:solidFill>
              </a:rPr>
              <a:t>MEMO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260648"/>
            <a:ext cx="8712968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550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6292" y="3335218"/>
            <a:ext cx="412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b="1" dirty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  <a:cs typeface="굴림" pitchFamily="50" charset="-127"/>
              </a:rPr>
              <a:t> </a:t>
            </a:r>
            <a:r>
              <a:rPr kumimoji="1" lang="ko-KR" altLang="en-US" b="1" dirty="0">
                <a:latin typeface="굴림체" pitchFamily="49" charset="-127"/>
                <a:ea typeface="굴림체" pitchFamily="49" charset="-127"/>
                <a:cs typeface="굴림" pitchFamily="50" charset="-127"/>
              </a:rPr>
              <a:t> </a:t>
            </a:r>
            <a:endParaRPr kumimoji="1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647564" y="418803"/>
            <a:ext cx="1584176" cy="36004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9552" y="404664"/>
            <a:ext cx="1800200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   </a:t>
            </a:r>
            <a:r>
              <a:rPr lang="en-US" altLang="ko-KR" sz="2400" b="1" dirty="0">
                <a:solidFill>
                  <a:schemeClr val="bg1"/>
                </a:solidFill>
              </a:rPr>
              <a:t>MEMO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260648"/>
            <a:ext cx="8712968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820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55576" y="6068615"/>
            <a:ext cx="72940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◈ </a:t>
            </a:r>
            <a:r>
              <a:rPr kumimoji="1" 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본 블랙박스 제품은 차량 안전운전 보조 제품 입니다</a:t>
            </a:r>
            <a:r>
              <a:rPr kumimoji="1" lang="en-US" alt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. </a:t>
            </a:r>
            <a:r>
              <a:rPr kumimoji="1" lang="ko-KR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당사는 사고와 관련한 어떠한 책임도 지지 않습니다</a:t>
            </a:r>
            <a:r>
              <a:rPr kumimoji="1" lang="en-US" alt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.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9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◈</a:t>
            </a:r>
            <a:r>
              <a:rPr kumimoji="1" lang="en-US" altLang="ko-KR" sz="9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 </a:t>
            </a:r>
            <a:r>
              <a:rPr kumimoji="1" lang="ko-KR" altLang="en-US" sz="9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본 사용설명서는 예고 없이 변경 될 수 있음을 알려드립니다</a:t>
            </a:r>
            <a:r>
              <a:rPr kumimoji="1" lang="en-US" altLang="ko-KR" sz="9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.</a:t>
            </a:r>
            <a:r>
              <a:rPr kumimoji="1" lang="ko-KR" altLang="en-US" sz="9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imSun" pitchFamily="2" charset="-122"/>
              </a:rPr>
              <a:t>                                             </a:t>
            </a:r>
            <a:endParaRPr kumimoji="1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743" y="5357828"/>
            <a:ext cx="7115726" cy="67710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CATCH ON</a:t>
            </a:r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고객센터 </a:t>
            </a:r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1522-3689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www.icatchon.com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1520" y="260648"/>
            <a:ext cx="8712968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166334" y="476672"/>
            <a:ext cx="1588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FHD503 </a:t>
            </a:r>
            <a:endParaRPr lang="ko-KR" altLang="en-US" sz="28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76" y="920716"/>
            <a:ext cx="4297260" cy="44371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2885978" cy="132326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9" y="3510392"/>
            <a:ext cx="2769724" cy="132005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13176"/>
            <a:ext cx="2941996" cy="1645812"/>
          </a:xfrm>
          <a:prstGeom prst="rect">
            <a:avLst/>
          </a:prstGeom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23528" y="217784"/>
            <a:ext cx="2088232" cy="504056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각 부분 명칭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63888" y="5267300"/>
            <a:ext cx="4364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</a:rPr>
              <a:t>11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</a:rPr>
              <a:t>13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876353"/>
              </p:ext>
            </p:extLst>
          </p:nvPr>
        </p:nvGraphicFramePr>
        <p:xfrm>
          <a:off x="4309564" y="980728"/>
          <a:ext cx="4536504" cy="5500144"/>
        </p:xfrm>
        <a:graphic>
          <a:graphicData uri="http://schemas.openxmlformats.org/drawingml/2006/table">
            <a:tbl>
              <a:tblPr/>
              <a:tblGrid>
                <a:gridCol w="4536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67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굴림체" pitchFamily="49" charset="-127"/>
                          <a:ea typeface="굴림체" pitchFamily="49" charset="-127"/>
                        </a:rPr>
                        <a:t> 1. </a:t>
                      </a:r>
                      <a:r>
                        <a:rPr lang="ko-KR" altLang="ko-KR" sz="1200" kern="1200" dirty="0" smtClean="0">
                          <a:solidFill>
                            <a:srgbClr val="FF0000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전원</a:t>
                      </a:r>
                      <a:r>
                        <a:rPr lang="en-US" altLang="ko-KR" sz="1200" kern="1200" dirty="0" smtClean="0">
                          <a:solidFill>
                            <a:srgbClr val="FF0000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dirty="0" smtClean="0">
                          <a:solidFill>
                            <a:srgbClr val="FF0000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버튼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또는 </a:t>
                      </a:r>
                      <a:r>
                        <a:rPr lang="en-US" altLang="ko-KR" sz="1200" kern="1200" dirty="0" smtClean="0">
                          <a:solidFill>
                            <a:srgbClr val="FF0000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OK </a:t>
                      </a:r>
                      <a:r>
                        <a:rPr lang="ko-KR" altLang="en-US" sz="1200" kern="1200" dirty="0" smtClean="0">
                          <a:solidFill>
                            <a:srgbClr val="FF0000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버튼</a:t>
                      </a:r>
                      <a:endParaRPr lang="en-US" altLang="ko-KR" sz="1200" kern="1200" baseline="0" dirty="0">
                        <a:solidFill>
                          <a:srgbClr val="FF0000"/>
                        </a:solidFill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    (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전원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ON/OFF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시 길게 약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2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초 동안 누르십시오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.)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     OK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버튼은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메뉴 수정 후 확인 시 사용합니다</a:t>
                      </a:r>
                      <a:endParaRPr lang="en-US" altLang="ko-KR" sz="1200" b="0" kern="1200" baseline="0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굴림체" pitchFamily="49" charset="-127"/>
                          <a:ea typeface="굴림체" pitchFamily="49" charset="-127"/>
                        </a:rPr>
                        <a:t> 2.</a:t>
                      </a:r>
                      <a:r>
                        <a:rPr lang="en-US" sz="1200" b="0" kern="100" dirty="0">
                          <a:latin typeface="굴림체" pitchFamily="49" charset="-127"/>
                          <a:ea typeface="굴림체" pitchFamily="49" charset="-127"/>
                          <a:cs typeface="바탕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모드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</a:t>
                      </a:r>
                      <a:r>
                        <a:rPr lang="ko-KR" altLang="ko-KR" sz="1200" kern="120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버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튼</a:t>
                      </a:r>
                      <a:endParaRPr lang="ko-KR" sz="1200" b="0" kern="1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>
                          <a:latin typeface="굴림체" pitchFamily="49" charset="-127"/>
                          <a:ea typeface="굴림체" pitchFamily="49" charset="-127"/>
                        </a:rPr>
                        <a:t> 3.</a:t>
                      </a:r>
                      <a:r>
                        <a:rPr lang="en-US" altLang="ko-KR" sz="1200" b="0" kern="100" baseline="0" dirty="0">
                          <a:latin typeface="굴림체" pitchFamily="49" charset="-127"/>
                          <a:ea typeface="굴림체" pitchFamily="49" charset="-127"/>
                        </a:rPr>
                        <a:t>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메뉴 버튼</a:t>
                      </a:r>
                      <a:endParaRPr lang="ko-KR" sz="1200" b="0" kern="1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4.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DOWN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버튼</a:t>
                      </a:r>
                      <a:endParaRPr lang="ko-KR" sz="1200" b="0" kern="1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6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5. 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UP </a:t>
                      </a:r>
                      <a:r>
                        <a:rPr lang="ko-KR" altLang="ko-KR" sz="1200" kern="12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버튼 </a:t>
                      </a:r>
                      <a:endParaRPr lang="ko-KR" sz="1200" b="0" kern="1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6.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마이크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(MIC)</a:t>
                      </a:r>
                      <a:endParaRPr lang="ko-KR" sz="1200" b="0" kern="1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7.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SD </a:t>
                      </a:r>
                      <a:r>
                        <a:rPr lang="en-US" altLang="ko-KR" sz="1200" kern="1200" baseline="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CARD </a:t>
                      </a:r>
                      <a:r>
                        <a:rPr lang="ko-KR" altLang="en-US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슬롯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</a:t>
                      </a:r>
                      <a:endParaRPr lang="ko-KR" sz="1200" b="0" kern="1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4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8.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RESET (R)</a:t>
                      </a:r>
                      <a:endParaRPr lang="ko-KR" sz="1200" b="0" kern="1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9</a:t>
                      </a:r>
                      <a:r>
                        <a:rPr lang="en-US" altLang="ko-KR" sz="1200" kern="1200" dirty="0">
                          <a:solidFill>
                            <a:srgbClr val="00B0F0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.</a:t>
                      </a:r>
                      <a:r>
                        <a:rPr lang="en-US" altLang="ko-KR" sz="1200" kern="1200" baseline="0" dirty="0">
                          <a:solidFill>
                            <a:srgbClr val="00B0F0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USB </a:t>
                      </a:r>
                      <a:r>
                        <a:rPr lang="ko-KR" altLang="en-US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인터페이스 및 상시전원 연결</a:t>
                      </a:r>
                      <a:endParaRPr lang="ko-KR" sz="1200" b="0" kern="100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306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>
                          <a:latin typeface="굴림체" pitchFamily="49" charset="-127"/>
                          <a:ea typeface="굴림체" pitchFamily="49" charset="-127"/>
                        </a:rPr>
                        <a:t>10.</a:t>
                      </a:r>
                      <a:r>
                        <a:rPr lang="en-US" altLang="ko-KR" sz="1200" b="0" kern="100" baseline="0" dirty="0">
                          <a:latin typeface="굴림체" pitchFamily="49" charset="-127"/>
                          <a:ea typeface="굴림체" pitchFamily="49" charset="-127"/>
                        </a:rPr>
                        <a:t> </a:t>
                      </a:r>
                      <a:r>
                        <a:rPr lang="en-US" altLang="ko-KR" sz="1200" b="1" kern="100" baseline="0" dirty="0">
                          <a:latin typeface="굴림체" pitchFamily="49" charset="-127"/>
                          <a:ea typeface="굴림체" pitchFamily="49" charset="-127"/>
                        </a:rPr>
                        <a:t>AV </a:t>
                      </a:r>
                      <a:r>
                        <a:rPr lang="en-US" altLang="ko-KR" sz="1200" b="1" kern="100" baseline="0" dirty="0" smtClean="0">
                          <a:latin typeface="굴림체" pitchFamily="49" charset="-127"/>
                          <a:ea typeface="굴림체" pitchFamily="49" charset="-127"/>
                        </a:rPr>
                        <a:t>IN</a:t>
                      </a:r>
                      <a:r>
                        <a:rPr lang="ko-KR" altLang="en-US" sz="1200" b="1" kern="100" baseline="0" dirty="0" smtClean="0">
                          <a:latin typeface="굴림체" pitchFamily="49" charset="-127"/>
                          <a:ea typeface="굴림체" pitchFamily="49" charset="-127"/>
                        </a:rPr>
                        <a:t> </a:t>
                      </a:r>
                      <a:r>
                        <a:rPr lang="en-US" altLang="ko-KR" sz="1200" b="0" kern="100" baseline="0" dirty="0">
                          <a:latin typeface="굴림체" pitchFamily="49" charset="-127"/>
                          <a:ea typeface="굴림체" pitchFamily="49" charset="-127"/>
                        </a:rPr>
                        <a:t>:</a:t>
                      </a:r>
                      <a:r>
                        <a:rPr lang="ko-KR" altLang="en-US" sz="1200" b="0" kern="100" baseline="0" dirty="0">
                          <a:latin typeface="굴림체" pitchFamily="49" charset="-127"/>
                          <a:ea typeface="굴림체" pitchFamily="49" charset="-127"/>
                        </a:rPr>
                        <a:t>후방카메라를 삽입합니다</a:t>
                      </a:r>
                      <a:r>
                        <a:rPr lang="en-US" altLang="ko-KR" sz="1200" b="0" kern="100" baseline="0" dirty="0">
                          <a:latin typeface="굴림체" pitchFamily="49" charset="-127"/>
                          <a:ea typeface="굴림체" pitchFamily="49" charset="-127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baseline="0" dirty="0">
                          <a:latin typeface="굴림체" pitchFamily="49" charset="-127"/>
                          <a:ea typeface="굴림체" pitchFamily="49" charset="-127"/>
                        </a:rPr>
                        <a:t>    </a:t>
                      </a:r>
                      <a:r>
                        <a:rPr lang="ko-KR" altLang="en-US" sz="1200" b="0" kern="100" baseline="0" dirty="0">
                          <a:latin typeface="굴림체" pitchFamily="49" charset="-127"/>
                          <a:ea typeface="굴림체" pitchFamily="49" charset="-127"/>
                        </a:rPr>
                        <a:t>렌즈가 차량 밖을 보도록 보호 테이프를 떼어내고 </a:t>
                      </a:r>
                      <a:endParaRPr lang="en-US" altLang="ko-KR" sz="1200" b="0" kern="100" baseline="0" dirty="0"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baseline="0" dirty="0">
                          <a:latin typeface="굴림체" pitchFamily="49" charset="-127"/>
                          <a:ea typeface="굴림체" pitchFamily="49" charset="-127"/>
                        </a:rPr>
                        <a:t>    </a:t>
                      </a:r>
                      <a:r>
                        <a:rPr lang="ko-KR" altLang="en-US" sz="1200" b="0" kern="100" baseline="0" dirty="0">
                          <a:latin typeface="굴림체" pitchFamily="49" charset="-127"/>
                          <a:ea typeface="굴림체" pitchFamily="49" charset="-127"/>
                        </a:rPr>
                        <a:t>견고하게 부착합니다</a:t>
                      </a:r>
                      <a:r>
                        <a:rPr lang="en-US" altLang="ko-KR" sz="1200" b="0" kern="100" baseline="0" dirty="0">
                          <a:latin typeface="굴림체" pitchFamily="49" charset="-127"/>
                          <a:ea typeface="굴림체" pitchFamily="49" charset="-127"/>
                        </a:rPr>
                        <a:t>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4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11. </a:t>
                      </a:r>
                      <a:r>
                        <a:rPr lang="ko-KR" altLang="en-US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스피커</a:t>
                      </a:r>
                      <a:endParaRPr lang="ko-KR" sz="1200" b="0" kern="1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609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12.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Blinking LED (</a:t>
                      </a:r>
                      <a:r>
                        <a:rPr lang="ko-KR" altLang="en-US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상시전원 연결 시 주차</a:t>
                      </a:r>
                      <a:endParaRPr lang="en-US" altLang="ko-KR" sz="1200" kern="1200" baseline="0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 중에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파란색 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LED</a:t>
                      </a:r>
                      <a:r>
                        <a:rPr lang="ko-KR" altLang="en-US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가 깜박거립니다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)</a:t>
                      </a:r>
                      <a:endParaRPr lang="ko-KR" altLang="ko-KR" sz="1200" kern="1200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14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13.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baseline="0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  <a:cs typeface="+mn-cs"/>
                        </a:rPr>
                        <a:t>렌즈</a:t>
                      </a:r>
                      <a:endParaRPr lang="ko-KR" altLang="ko-KR" sz="1200" kern="1200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cxnSp>
        <p:nvCxnSpPr>
          <p:cNvPr id="2068" name="직선 화살표 연결선 2067"/>
          <p:cNvCxnSpPr/>
          <p:nvPr/>
        </p:nvCxnSpPr>
        <p:spPr>
          <a:xfrm flipH="1">
            <a:off x="1727528" y="5517232"/>
            <a:ext cx="1915446" cy="86409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flipH="1" flipV="1">
            <a:off x="1727528" y="5517232"/>
            <a:ext cx="1934496" cy="4191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H="1" flipV="1">
            <a:off x="2352816" y="5949280"/>
            <a:ext cx="1337783" cy="4252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563888" y="3592066"/>
            <a:ext cx="4364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</a:rPr>
              <a:t>8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</a:rPr>
              <a:t>9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</a:rPr>
              <a:t>10</a:t>
            </a:r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48" name="직선 화살표 연결선 47"/>
          <p:cNvCxnSpPr/>
          <p:nvPr/>
        </p:nvCxnSpPr>
        <p:spPr>
          <a:xfrm flipH="1">
            <a:off x="2915816" y="4685878"/>
            <a:ext cx="77478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 flipH="1">
            <a:off x="2483768" y="4266778"/>
            <a:ext cx="1206831" cy="4191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563888" y="2592883"/>
            <a:ext cx="436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</a:rPr>
              <a:t>6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</a:rPr>
              <a:t>7</a:t>
            </a:r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55" name="직선 화살표 연결선 54"/>
          <p:cNvCxnSpPr/>
          <p:nvPr/>
        </p:nvCxnSpPr>
        <p:spPr>
          <a:xfrm flipH="1">
            <a:off x="1043608" y="3264396"/>
            <a:ext cx="2646991" cy="7200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/>
          <p:nvPr/>
        </p:nvCxnSpPr>
        <p:spPr>
          <a:xfrm flipH="1">
            <a:off x="539552" y="2904356"/>
            <a:ext cx="3151047" cy="43204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563888" y="692696"/>
            <a:ext cx="436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1</a:t>
            </a:r>
          </a:p>
          <a:p>
            <a:pPr algn="ctr"/>
            <a:r>
              <a:rPr lang="en-US" altLang="ko-KR" dirty="0">
                <a:solidFill>
                  <a:prstClr val="black"/>
                </a:solidFill>
              </a:rPr>
              <a:t>2</a:t>
            </a:r>
          </a:p>
          <a:p>
            <a:pPr algn="ctr"/>
            <a:r>
              <a:rPr lang="en-US" altLang="ko-KR" dirty="0">
                <a:solidFill>
                  <a:prstClr val="black"/>
                </a:solidFill>
              </a:rPr>
              <a:t>3</a:t>
            </a:r>
          </a:p>
          <a:p>
            <a:pPr algn="ctr"/>
            <a:r>
              <a:rPr lang="en-US" altLang="ko-KR" dirty="0">
                <a:solidFill>
                  <a:prstClr val="black"/>
                </a:solidFill>
              </a:rPr>
              <a:t>4</a:t>
            </a:r>
          </a:p>
          <a:p>
            <a:pPr algn="ctr"/>
            <a:r>
              <a:rPr lang="en-US" altLang="ko-KR" dirty="0">
                <a:solidFill>
                  <a:prstClr val="black"/>
                </a:solidFill>
              </a:rPr>
              <a:t>5</a:t>
            </a:r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61" name="직선 화살표 연결선 60"/>
          <p:cNvCxnSpPr/>
          <p:nvPr/>
        </p:nvCxnSpPr>
        <p:spPr>
          <a:xfrm flipH="1">
            <a:off x="3095528" y="891715"/>
            <a:ext cx="582660" cy="53964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 flipH="1" flipV="1">
            <a:off x="3131528" y="1027421"/>
            <a:ext cx="546660" cy="14051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 flipH="1">
            <a:off x="3131528" y="1396541"/>
            <a:ext cx="546660" cy="49497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/>
          <p:nvPr/>
        </p:nvCxnSpPr>
        <p:spPr>
          <a:xfrm flipH="1" flipV="1">
            <a:off x="3131528" y="1644029"/>
            <a:ext cx="546660" cy="477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/>
          <p:nvPr/>
        </p:nvCxnSpPr>
        <p:spPr>
          <a:xfrm flipH="1" flipV="1">
            <a:off x="3131528" y="1243445"/>
            <a:ext cx="546660" cy="7245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/>
          <p:nvPr/>
        </p:nvCxnSpPr>
        <p:spPr>
          <a:xfrm flipH="1">
            <a:off x="2483768" y="3838153"/>
            <a:ext cx="1206832" cy="52695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7" y="764704"/>
            <a:ext cx="2694776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0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323528" y="260648"/>
            <a:ext cx="3600400" cy="504056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CATCH ON </a:t>
            </a: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주요기능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1400145"/>
            <a:ext cx="853834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ko-KR" sz="1600" dirty="0">
              <a:solidFill>
                <a:srgbClr val="FF0000"/>
              </a:solidFill>
            </a:endParaRPr>
          </a:p>
          <a:p>
            <a:pPr marL="228600" indent="-228600"/>
            <a:r>
              <a:rPr lang="en-US" altLang="ko-KR" sz="1100" dirty="0"/>
              <a:t>1. </a:t>
            </a:r>
            <a:r>
              <a:rPr lang="en-US" altLang="ko-KR" sz="1100" dirty="0" smtClean="0"/>
              <a:t>OK </a:t>
            </a:r>
            <a:r>
              <a:rPr lang="ko-KR" altLang="ko-KR" sz="1100" dirty="0" smtClean="0"/>
              <a:t>버튼을 </a:t>
            </a:r>
            <a:r>
              <a:rPr lang="ko-KR" altLang="ko-KR" sz="1100" dirty="0"/>
              <a:t>눌러 녹화를 중지합니다</a:t>
            </a:r>
            <a:r>
              <a:rPr lang="en-US" altLang="ko-KR" sz="1100" dirty="0"/>
              <a:t>. (</a:t>
            </a:r>
            <a:r>
              <a:rPr lang="ko-KR" altLang="ko-KR" sz="1100" dirty="0"/>
              <a:t>녹화가 중지되면 </a:t>
            </a:r>
            <a:r>
              <a:rPr lang="ko-KR" altLang="ko-KR" sz="1100" dirty="0" smtClean="0"/>
              <a:t>화면</a:t>
            </a:r>
            <a:r>
              <a:rPr lang="en-US" altLang="ko-KR" sz="1100" dirty="0" smtClean="0"/>
              <a:t> </a:t>
            </a:r>
            <a:r>
              <a:rPr lang="ko-KR" altLang="ko-KR" sz="1100" dirty="0" smtClean="0"/>
              <a:t>상단에 </a:t>
            </a:r>
            <a:r>
              <a:rPr lang="ko-KR" altLang="ko-KR" sz="1100" dirty="0"/>
              <a:t>표시가</a:t>
            </a:r>
            <a:r>
              <a:rPr lang="en-US" altLang="ko-KR" sz="1100" dirty="0"/>
              <a:t> REC</a:t>
            </a:r>
            <a:r>
              <a:rPr lang="ko-KR" altLang="ko-KR" sz="1100" dirty="0"/>
              <a:t>에서</a:t>
            </a:r>
            <a:r>
              <a:rPr lang="en-US" altLang="ko-KR" sz="1100" dirty="0"/>
              <a:t> STBY</a:t>
            </a:r>
            <a:r>
              <a:rPr lang="ko-KR" altLang="ko-KR" sz="1100" dirty="0"/>
              <a:t>로 바뀝니다</a:t>
            </a:r>
            <a:r>
              <a:rPr lang="en-US" altLang="ko-KR" sz="1100" dirty="0"/>
              <a:t>.)</a:t>
            </a:r>
          </a:p>
          <a:p>
            <a:pPr marL="228600" indent="-228600"/>
            <a:r>
              <a:rPr lang="en-US" altLang="ko-KR" sz="1100" dirty="0"/>
              <a:t>2. </a:t>
            </a:r>
            <a:r>
              <a:rPr lang="en-US" altLang="ko-KR" sz="1100" dirty="0" smtClean="0"/>
              <a:t>MENU </a:t>
            </a:r>
            <a:r>
              <a:rPr lang="ko-KR" altLang="ko-KR" sz="1100" dirty="0" smtClean="0"/>
              <a:t>버튼 </a:t>
            </a:r>
            <a:r>
              <a:rPr lang="ko-KR" altLang="ko-KR" sz="1100" dirty="0"/>
              <a:t>한번</a:t>
            </a:r>
            <a:r>
              <a:rPr lang="en-US" altLang="ko-KR" sz="1100" dirty="0"/>
              <a:t>-&gt; </a:t>
            </a:r>
            <a:r>
              <a:rPr lang="en-US" altLang="ko-KR" sz="1100" dirty="0" smtClean="0"/>
              <a:t>MODE </a:t>
            </a:r>
            <a:r>
              <a:rPr lang="ko-KR" altLang="ko-KR" sz="1100" dirty="0" smtClean="0"/>
              <a:t>버튼을 </a:t>
            </a:r>
            <a:r>
              <a:rPr lang="ko-KR" altLang="ko-KR" sz="1100" dirty="0"/>
              <a:t>네 번 눌러 일반설정으로 이동합니다</a:t>
            </a:r>
            <a:r>
              <a:rPr lang="en-US" altLang="ko-KR" sz="1100" dirty="0" smtClean="0"/>
              <a:t>.</a:t>
            </a:r>
            <a:endParaRPr lang="en-US" altLang="ko-KR" sz="1100" dirty="0"/>
          </a:p>
          <a:p>
            <a:pPr marL="228600" indent="-228600"/>
            <a:r>
              <a:rPr lang="en-US" altLang="ko-KR" sz="1100" dirty="0"/>
              <a:t>3 </a:t>
            </a:r>
            <a:r>
              <a:rPr lang="ko-KR" altLang="ko-KR" sz="1100" dirty="0"/>
              <a:t>일반설정에서 </a:t>
            </a:r>
            <a:r>
              <a:rPr lang="en-US" altLang="ko-KR" sz="1100" dirty="0" smtClean="0"/>
              <a:t>DOWN </a:t>
            </a:r>
            <a:r>
              <a:rPr lang="ko-KR" altLang="ko-KR" sz="1100" dirty="0" smtClean="0"/>
              <a:t>버튼 </a:t>
            </a:r>
            <a:r>
              <a:rPr lang="ko-KR" altLang="ko-KR" sz="1100" dirty="0"/>
              <a:t>또는 </a:t>
            </a:r>
            <a:r>
              <a:rPr lang="en-US" altLang="ko-KR" sz="1100" dirty="0" smtClean="0"/>
              <a:t>UP </a:t>
            </a:r>
            <a:r>
              <a:rPr lang="ko-KR" altLang="ko-KR" sz="1100" dirty="0" smtClean="0"/>
              <a:t>버튼을 </a:t>
            </a:r>
            <a:r>
              <a:rPr lang="ko-KR" altLang="ko-KR" sz="1100" dirty="0"/>
              <a:t>눌러 시계 설정으로 이동 후 다시 </a:t>
            </a:r>
            <a:r>
              <a:rPr lang="en-US" altLang="ko-KR" sz="1100" dirty="0" smtClean="0"/>
              <a:t>OK </a:t>
            </a:r>
            <a:r>
              <a:rPr lang="ko-KR" altLang="ko-KR" sz="1100" dirty="0" smtClean="0"/>
              <a:t>버튼을 </a:t>
            </a:r>
            <a:r>
              <a:rPr lang="ko-KR" altLang="ko-KR" sz="1100" dirty="0"/>
              <a:t>누릅니다</a:t>
            </a:r>
            <a:r>
              <a:rPr lang="en-US" altLang="ko-KR" sz="1100" dirty="0"/>
              <a:t>. </a:t>
            </a:r>
          </a:p>
          <a:p>
            <a:pPr marL="228600" indent="-228600"/>
            <a:r>
              <a:rPr lang="en-US" altLang="ko-KR" sz="1100" dirty="0"/>
              <a:t>4. </a:t>
            </a:r>
            <a:r>
              <a:rPr lang="ko-KR" altLang="ko-KR" sz="1100" dirty="0"/>
              <a:t>년</a:t>
            </a:r>
            <a:r>
              <a:rPr lang="en-US" altLang="ko-KR" sz="1100" dirty="0"/>
              <a:t>, </a:t>
            </a:r>
            <a:r>
              <a:rPr lang="ko-KR" altLang="ko-KR" sz="1100" dirty="0"/>
              <a:t>월</a:t>
            </a:r>
            <a:r>
              <a:rPr lang="en-US" altLang="ko-KR" sz="1100" dirty="0"/>
              <a:t>, </a:t>
            </a:r>
            <a:r>
              <a:rPr lang="ko-KR" altLang="ko-KR" sz="1100" dirty="0"/>
              <a:t>일</a:t>
            </a:r>
            <a:r>
              <a:rPr lang="en-US" altLang="ko-KR" sz="1100" dirty="0"/>
              <a:t>, </a:t>
            </a:r>
            <a:r>
              <a:rPr lang="ko-KR" altLang="ko-KR" sz="1100" dirty="0"/>
              <a:t>시</a:t>
            </a:r>
            <a:r>
              <a:rPr lang="en-US" altLang="ko-KR" sz="1100" dirty="0"/>
              <a:t>, </a:t>
            </a:r>
            <a:r>
              <a:rPr lang="ko-KR" altLang="ko-KR" sz="1100" dirty="0"/>
              <a:t>분</a:t>
            </a:r>
            <a:r>
              <a:rPr lang="en-US" altLang="ko-KR" sz="1100" dirty="0"/>
              <a:t>, </a:t>
            </a:r>
            <a:r>
              <a:rPr lang="ko-KR" altLang="ko-KR" sz="1100" dirty="0"/>
              <a:t>초 순으로 시간이 나옵니다</a:t>
            </a:r>
            <a:r>
              <a:rPr lang="en-US" altLang="ko-KR" sz="1100" dirty="0"/>
              <a:t>. </a:t>
            </a:r>
            <a:r>
              <a:rPr lang="ko-KR" altLang="ko-KR" sz="1100" dirty="0"/>
              <a:t>숫자를 조정할 때는</a:t>
            </a:r>
            <a:r>
              <a:rPr lang="en-US" altLang="ko-KR" sz="1100" dirty="0"/>
              <a:t> </a:t>
            </a:r>
            <a:r>
              <a:rPr lang="en-US" altLang="ko-KR" sz="1100" dirty="0" smtClean="0"/>
              <a:t>DOWN </a:t>
            </a:r>
            <a:r>
              <a:rPr lang="ko-KR" altLang="ko-KR" sz="1100" dirty="0" smtClean="0"/>
              <a:t>버튼 </a:t>
            </a:r>
            <a:r>
              <a:rPr lang="ko-KR" altLang="ko-KR" sz="1100" dirty="0"/>
              <a:t>또는 </a:t>
            </a:r>
            <a:r>
              <a:rPr lang="en-US" altLang="ko-KR" sz="1100" dirty="0"/>
              <a:t>UP </a:t>
            </a:r>
            <a:r>
              <a:rPr lang="ko-KR" altLang="ko-KR" sz="1100" dirty="0"/>
              <a:t>버튼을 사용합니다</a:t>
            </a:r>
            <a:r>
              <a:rPr lang="en-US" altLang="ko-KR" sz="1100" dirty="0"/>
              <a:t>.</a:t>
            </a:r>
          </a:p>
          <a:p>
            <a:pPr marL="228600" indent="-228600"/>
            <a:r>
              <a:rPr lang="en-US" altLang="ko-KR" sz="1100" dirty="0"/>
              <a:t>5. </a:t>
            </a:r>
            <a:r>
              <a:rPr lang="ko-KR" altLang="ko-KR" sz="1100" dirty="0"/>
              <a:t>원하는 숫자로 수정하고 </a:t>
            </a:r>
            <a:r>
              <a:rPr lang="en-US" altLang="ko-KR" sz="1100" dirty="0" smtClean="0"/>
              <a:t>OK </a:t>
            </a:r>
            <a:r>
              <a:rPr lang="ko-KR" altLang="ko-KR" sz="1100" dirty="0" smtClean="0"/>
              <a:t>버튼을 </a:t>
            </a:r>
            <a:r>
              <a:rPr lang="ko-KR" altLang="ko-KR" sz="1100" dirty="0"/>
              <a:t>누르면 년</a:t>
            </a:r>
            <a:r>
              <a:rPr lang="en-US" altLang="ko-KR" sz="1100" dirty="0"/>
              <a:t>, </a:t>
            </a:r>
            <a:r>
              <a:rPr lang="ko-KR" altLang="ko-KR" sz="1100" dirty="0"/>
              <a:t>월</a:t>
            </a:r>
            <a:r>
              <a:rPr lang="en-US" altLang="ko-KR" sz="1100" dirty="0"/>
              <a:t>, </a:t>
            </a:r>
            <a:r>
              <a:rPr lang="ko-KR" altLang="ko-KR" sz="1100" dirty="0"/>
              <a:t>일</a:t>
            </a:r>
            <a:r>
              <a:rPr lang="en-US" altLang="ko-KR" sz="1100" dirty="0"/>
              <a:t>, </a:t>
            </a:r>
            <a:r>
              <a:rPr lang="ko-KR" altLang="ko-KR" sz="1100" dirty="0"/>
              <a:t>시</a:t>
            </a:r>
            <a:r>
              <a:rPr lang="en-US" altLang="ko-KR" sz="1100" dirty="0"/>
              <a:t>, </a:t>
            </a:r>
            <a:r>
              <a:rPr lang="ko-KR" altLang="ko-KR" sz="1100" dirty="0"/>
              <a:t>분</a:t>
            </a:r>
            <a:r>
              <a:rPr lang="en-US" altLang="ko-KR" sz="1100" dirty="0"/>
              <a:t>, </a:t>
            </a:r>
            <a:r>
              <a:rPr lang="ko-KR" altLang="ko-KR" sz="1100" dirty="0"/>
              <a:t>초 순으로 이동합니다</a:t>
            </a:r>
            <a:r>
              <a:rPr lang="en-US" altLang="ko-KR" sz="1100" dirty="0"/>
              <a:t>. </a:t>
            </a:r>
            <a:r>
              <a:rPr lang="ko-KR" altLang="ko-KR" sz="1100" dirty="0"/>
              <a:t>잘못 수정하여 뒤로 이동 시에는 </a:t>
            </a:r>
            <a:r>
              <a:rPr lang="en-US" altLang="ko-KR" sz="1100" dirty="0" smtClean="0"/>
              <a:t>MODE </a:t>
            </a:r>
            <a:r>
              <a:rPr lang="ko-KR" altLang="ko-KR" sz="1100" dirty="0" smtClean="0"/>
              <a:t>버튼을</a:t>
            </a:r>
            <a:endParaRPr lang="en-US" altLang="ko-KR" sz="1100" dirty="0"/>
          </a:p>
          <a:p>
            <a:pPr marL="228600" indent="-228600"/>
            <a:r>
              <a:rPr lang="en-US" altLang="ko-KR" sz="1100" dirty="0"/>
              <a:t>   </a:t>
            </a:r>
            <a:r>
              <a:rPr lang="ko-KR" altLang="ko-KR" sz="1100" dirty="0"/>
              <a:t>누르고 원하는 위치에서 다시 수정합니다</a:t>
            </a:r>
            <a:r>
              <a:rPr lang="en-US" altLang="ko-KR" sz="1100" dirty="0"/>
              <a:t>. </a:t>
            </a:r>
            <a:r>
              <a:rPr lang="ko-KR" altLang="ko-KR" sz="1100" dirty="0"/>
              <a:t>초까지 수정하고 </a:t>
            </a:r>
            <a:r>
              <a:rPr lang="en-US" altLang="ko-KR" sz="1100" dirty="0" smtClean="0"/>
              <a:t>OK </a:t>
            </a:r>
            <a:r>
              <a:rPr lang="ko-KR" altLang="ko-KR" sz="1100" dirty="0" smtClean="0"/>
              <a:t>버튼 한</a:t>
            </a:r>
            <a:r>
              <a:rPr lang="en-US" altLang="ko-KR" sz="1100" dirty="0" smtClean="0"/>
              <a:t> </a:t>
            </a:r>
            <a:r>
              <a:rPr lang="ko-KR" altLang="ko-KR" sz="1100" dirty="0" smtClean="0"/>
              <a:t>번 </a:t>
            </a:r>
            <a:r>
              <a:rPr lang="ko-KR" altLang="ko-KR" sz="1100" dirty="0"/>
              <a:t>누르면 확인으로 이동합니다</a:t>
            </a:r>
            <a:r>
              <a:rPr lang="en-US" altLang="ko-KR" sz="1100" dirty="0"/>
              <a:t>. </a:t>
            </a:r>
            <a:r>
              <a:rPr lang="en-US" altLang="ko-KR" sz="1100" dirty="0" smtClean="0"/>
              <a:t>OK </a:t>
            </a:r>
            <a:r>
              <a:rPr lang="ko-KR" altLang="ko-KR" sz="1100" dirty="0" smtClean="0"/>
              <a:t>버튼을 한</a:t>
            </a:r>
            <a:r>
              <a:rPr lang="en-US" altLang="ko-KR" sz="1100" dirty="0" smtClean="0"/>
              <a:t> </a:t>
            </a:r>
            <a:r>
              <a:rPr lang="ko-KR" altLang="ko-KR" sz="1100" dirty="0" smtClean="0"/>
              <a:t>번 </a:t>
            </a:r>
            <a:r>
              <a:rPr lang="ko-KR" altLang="ko-KR" sz="1100" dirty="0"/>
              <a:t>더 </a:t>
            </a:r>
            <a:endParaRPr lang="en-US" altLang="ko-KR" sz="1100" dirty="0" smtClean="0"/>
          </a:p>
          <a:p>
            <a:pPr marL="228600" indent="-228600"/>
            <a:r>
              <a:rPr lang="en-US" altLang="ko-KR" sz="1100" dirty="0" smtClean="0"/>
              <a:t>   </a:t>
            </a:r>
            <a:r>
              <a:rPr lang="ko-KR" altLang="ko-KR" sz="1100" dirty="0" smtClean="0"/>
              <a:t>누</a:t>
            </a:r>
            <a:r>
              <a:rPr lang="ko-KR" altLang="en-US" sz="1100" dirty="0" smtClean="0"/>
              <a:t>르</a:t>
            </a:r>
            <a:r>
              <a:rPr lang="ko-KR" altLang="ko-KR" sz="1100" dirty="0" smtClean="0"/>
              <a:t>면</a:t>
            </a:r>
            <a:r>
              <a:rPr lang="en-US" altLang="ko-KR" sz="1100" dirty="0" smtClean="0"/>
              <a:t> </a:t>
            </a:r>
            <a:r>
              <a:rPr lang="ko-KR" altLang="ko-KR" sz="1100" dirty="0" smtClean="0"/>
              <a:t>설정이 </a:t>
            </a:r>
            <a:r>
              <a:rPr lang="ko-KR" altLang="ko-KR" sz="1100" dirty="0"/>
              <a:t>저장되고 원래 메뉴 화면이 나옵니다</a:t>
            </a:r>
            <a:r>
              <a:rPr lang="en-US" altLang="ko-KR" sz="1100" dirty="0"/>
              <a:t>.</a:t>
            </a:r>
          </a:p>
          <a:p>
            <a:pPr marL="228600" indent="-228600"/>
            <a:r>
              <a:rPr lang="en-US" altLang="ko-KR" sz="1100" dirty="0"/>
              <a:t>6. </a:t>
            </a:r>
            <a:r>
              <a:rPr lang="ko-KR" altLang="ko-KR" sz="1100" dirty="0"/>
              <a:t>다시 녹화하려면 </a:t>
            </a:r>
            <a:r>
              <a:rPr lang="en-US" altLang="ko-KR" sz="1100" dirty="0" smtClean="0"/>
              <a:t>MENU </a:t>
            </a:r>
            <a:r>
              <a:rPr lang="ko-KR" altLang="ko-KR" sz="1100" dirty="0" smtClean="0"/>
              <a:t>버튼 </a:t>
            </a:r>
            <a:r>
              <a:rPr lang="ko-KR" altLang="ko-KR" sz="1100" dirty="0"/>
              <a:t>한번</a:t>
            </a:r>
            <a:r>
              <a:rPr lang="en-US" altLang="ko-KR" sz="1100" dirty="0"/>
              <a:t>-&gt; </a:t>
            </a:r>
            <a:r>
              <a:rPr lang="en-US" altLang="ko-KR" sz="1100" dirty="0" smtClean="0"/>
              <a:t>OK </a:t>
            </a:r>
            <a:r>
              <a:rPr lang="ko-KR" altLang="ko-KR" sz="1100" dirty="0" smtClean="0"/>
              <a:t>버튼 </a:t>
            </a:r>
            <a:r>
              <a:rPr lang="ko-KR" altLang="ko-KR" sz="1100" dirty="0"/>
              <a:t>한번 누르면 녹화가 시작됩니다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342231" y="1124744"/>
            <a:ext cx="2448272" cy="43204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날짜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시간설정 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방법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395536" y="3212976"/>
            <a:ext cx="2304256" cy="43204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순환녹화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323528" y="4653136"/>
            <a:ext cx="2304256" cy="43204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카드 포맷방법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3528" y="5649635"/>
            <a:ext cx="84659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ko-KR" sz="1600" b="1" dirty="0">
              <a:solidFill>
                <a:srgbClr val="FF0000"/>
              </a:solidFill>
            </a:endParaRPr>
          </a:p>
          <a:p>
            <a:endParaRPr lang="en-US" altLang="ko-KR" sz="16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378904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dirty="0">
                <a:solidFill>
                  <a:srgbClr val="000000"/>
                </a:solidFill>
                <a:ea typeface="맑은 고딕" pitchFamily="50" charset="-127"/>
                <a:cs typeface="Times New Roman" pitchFamily="18" charset="0"/>
              </a:rPr>
              <a:t>메모리 카드에 </a:t>
            </a:r>
            <a:r>
              <a:rPr kumimoji="1" lang="ko-KR" altLang="en-US" sz="1400" dirty="0" smtClean="0">
                <a:solidFill>
                  <a:srgbClr val="000000"/>
                </a:solidFill>
                <a:ea typeface="맑은 고딕" pitchFamily="50" charset="-127"/>
                <a:cs typeface="Times New Roman" pitchFamily="18" charset="0"/>
              </a:rPr>
              <a:t>녹화 영상이 </a:t>
            </a:r>
            <a:r>
              <a:rPr kumimoji="1" lang="en-US" altLang="ko-KR" sz="1400" dirty="0">
                <a:solidFill>
                  <a:srgbClr val="000000"/>
                </a:solidFill>
                <a:ea typeface="맑은 고딕" pitchFamily="50" charset="-127"/>
                <a:cs typeface="Times New Roman" pitchFamily="18" charset="0"/>
              </a:rPr>
              <a:t>FULL</a:t>
            </a:r>
            <a:r>
              <a:rPr kumimoji="1" lang="ko-KR" altLang="en-US" sz="1400" dirty="0">
                <a:solidFill>
                  <a:srgbClr val="000000"/>
                </a:solidFill>
                <a:ea typeface="맑은 고딕" pitchFamily="50" charset="-127"/>
                <a:cs typeface="Times New Roman" pitchFamily="18" charset="0"/>
              </a:rPr>
              <a:t>로 저장되면</a:t>
            </a:r>
            <a:r>
              <a:rPr kumimoji="1" lang="en-US" altLang="ko-KR" sz="1400" dirty="0">
                <a:solidFill>
                  <a:srgbClr val="000000"/>
                </a:solidFill>
                <a:ea typeface="맑은 고딕" pitchFamily="50" charset="-127"/>
                <a:cs typeface="Times New Roman" pitchFamily="18" charset="0"/>
              </a:rPr>
              <a:t>,</a:t>
            </a:r>
            <a:r>
              <a:rPr kumimoji="1" lang="ko-KR" altLang="en-US" sz="1400" dirty="0">
                <a:solidFill>
                  <a:srgbClr val="000000"/>
                </a:solidFill>
                <a:ea typeface="맑은 고딕" pitchFamily="50" charset="-127"/>
                <a:cs typeface="Times New Roman" pitchFamily="18" charset="0"/>
              </a:rPr>
              <a:t> 정해진 시간만큼 맨 앞의 </a:t>
            </a:r>
            <a:r>
              <a:rPr kumimoji="1" lang="ko-KR" altLang="en-US" sz="1400" dirty="0" smtClean="0">
                <a:solidFill>
                  <a:srgbClr val="000000"/>
                </a:solidFill>
                <a:ea typeface="맑은 고딕" pitchFamily="50" charset="-127"/>
                <a:cs typeface="Times New Roman" pitchFamily="18" charset="0"/>
              </a:rPr>
              <a:t>녹화 부분을 </a:t>
            </a:r>
            <a:r>
              <a:rPr kumimoji="1" lang="ko-KR" altLang="en-US" sz="1400" dirty="0">
                <a:solidFill>
                  <a:srgbClr val="000000"/>
                </a:solidFill>
                <a:ea typeface="맑은 고딕" pitchFamily="50" charset="-127"/>
                <a:cs typeface="Times New Roman" pitchFamily="18" charset="0"/>
              </a:rPr>
              <a:t>지우면서 </a:t>
            </a:r>
            <a:endParaRPr kumimoji="1" lang="en-US" altLang="ko-KR" sz="1400" dirty="0">
              <a:solidFill>
                <a:srgbClr val="000000"/>
              </a:solidFill>
              <a:ea typeface="맑은 고딕" pitchFamily="50" charset="-127"/>
              <a:cs typeface="Times New Roman" pitchFamily="18" charset="0"/>
            </a:endParaRPr>
          </a:p>
          <a:p>
            <a:pPr lvl="0" indent="2667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dirty="0" smtClean="0">
                <a:solidFill>
                  <a:srgbClr val="000000"/>
                </a:solidFill>
                <a:ea typeface="맑은 고딕" pitchFamily="50" charset="-127"/>
                <a:cs typeface="Times New Roman" pitchFamily="18" charset="0"/>
              </a:rPr>
              <a:t>녹화가 됩니다</a:t>
            </a:r>
            <a:r>
              <a:rPr kumimoji="1" lang="en-US" altLang="ko-KR" sz="1400" dirty="0">
                <a:solidFill>
                  <a:srgbClr val="000000"/>
                </a:solidFill>
                <a:ea typeface="맑은 고딕" pitchFamily="50" charset="-127"/>
                <a:cs typeface="Times New Roman" pitchFamily="18" charset="0"/>
              </a:rPr>
              <a:t>. </a:t>
            </a:r>
            <a:r>
              <a:rPr kumimoji="1" lang="ko-KR" altLang="en-US" sz="1400" dirty="0">
                <a:solidFill>
                  <a:srgbClr val="000000"/>
                </a:solidFill>
                <a:ea typeface="맑은 고딕" pitchFamily="50" charset="-127"/>
                <a:cs typeface="Times New Roman" pitchFamily="18" charset="0"/>
              </a:rPr>
              <a:t>항상 최근 녹화된 영상이 메모리 용량의 한계만큼 저장되므로 포맷하기까지는    </a:t>
            </a:r>
            <a:endParaRPr kumimoji="1" lang="en-US" altLang="ko-KR" sz="1400" dirty="0">
              <a:solidFill>
                <a:srgbClr val="000000"/>
              </a:solidFill>
              <a:ea typeface="맑은 고딕" pitchFamily="50" charset="-127"/>
              <a:cs typeface="Times New Roman" pitchFamily="18" charset="0"/>
            </a:endParaRPr>
          </a:p>
          <a:p>
            <a:pPr lvl="0" indent="2667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dirty="0">
                <a:solidFill>
                  <a:srgbClr val="000000"/>
                </a:solidFill>
                <a:ea typeface="맑은 고딕" pitchFamily="50" charset="-127"/>
                <a:cs typeface="Times New Roman" pitchFamily="18" charset="0"/>
              </a:rPr>
              <a:t>수동으로 삭제할 필요가 없습니다</a:t>
            </a:r>
            <a:r>
              <a:rPr kumimoji="1" lang="en-US" altLang="ko-KR" sz="1400" b="1" dirty="0">
                <a:solidFill>
                  <a:srgbClr val="000000"/>
                </a:solidFill>
                <a:ea typeface="맑은 고딕" pitchFamily="50" charset="-127"/>
                <a:cs typeface="Times New Roman" pitchFamily="18" charset="0"/>
              </a:rPr>
              <a:t>.  </a:t>
            </a:r>
            <a:r>
              <a:rPr kumimoji="1" lang="ko-KR" altLang="en-US" sz="1400" b="1" dirty="0">
                <a:solidFill>
                  <a:srgbClr val="FF0000"/>
                </a:solidFill>
                <a:ea typeface="맑은 고딕" pitchFamily="50" charset="-127"/>
                <a:cs typeface="Times New Roman" pitchFamily="18" charset="0"/>
              </a:rPr>
              <a:t>포맷은 수동으로 </a:t>
            </a:r>
            <a:r>
              <a:rPr kumimoji="1" lang="ko-KR" altLang="en-US" sz="1400" b="1" dirty="0" smtClean="0">
                <a:solidFill>
                  <a:srgbClr val="FF0000"/>
                </a:solidFill>
                <a:ea typeface="맑은 고딕" pitchFamily="50" charset="-127"/>
                <a:cs typeface="Times New Roman" pitchFamily="18" charset="0"/>
              </a:rPr>
              <a:t>한 달에 한 번 </a:t>
            </a:r>
            <a:r>
              <a:rPr kumimoji="1" lang="ko-KR" altLang="en-US" sz="1400" b="1" dirty="0">
                <a:solidFill>
                  <a:srgbClr val="FF0000"/>
                </a:solidFill>
                <a:ea typeface="맑은 고딕" pitchFamily="50" charset="-127"/>
                <a:cs typeface="Times New Roman" pitchFamily="18" charset="0"/>
              </a:rPr>
              <a:t>이상 실행하여 주시길 바랍니다</a:t>
            </a:r>
            <a:r>
              <a:rPr kumimoji="1" lang="en-US" altLang="ko-KR" sz="1400" b="1" dirty="0">
                <a:solidFill>
                  <a:srgbClr val="FF0000"/>
                </a:solidFill>
                <a:ea typeface="맑은 고딕" pitchFamily="50" charset="-127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8" y="5301208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/>
            <a:r>
              <a:rPr lang="en-US" altLang="ko-KR" sz="1300" dirty="0"/>
              <a:t>1. </a:t>
            </a:r>
            <a:r>
              <a:rPr lang="en-US" altLang="ko-KR" sz="1300" dirty="0" smtClean="0"/>
              <a:t>OK </a:t>
            </a:r>
            <a:r>
              <a:rPr lang="ko-KR" altLang="ko-KR" sz="1300" dirty="0" smtClean="0"/>
              <a:t>버튼을 </a:t>
            </a:r>
            <a:r>
              <a:rPr lang="ko-KR" altLang="ko-KR" sz="1300" dirty="0"/>
              <a:t>눌러 녹화를 중지합니다</a:t>
            </a:r>
            <a:r>
              <a:rPr lang="en-US" altLang="ko-KR" sz="1300" dirty="0"/>
              <a:t>. (</a:t>
            </a:r>
            <a:r>
              <a:rPr lang="ko-KR" altLang="ko-KR" sz="1300" dirty="0"/>
              <a:t>녹화가 중지되면 </a:t>
            </a:r>
            <a:r>
              <a:rPr lang="ko-KR" altLang="ko-KR" sz="1300" dirty="0" smtClean="0"/>
              <a:t>화면</a:t>
            </a:r>
            <a:r>
              <a:rPr lang="en-US" altLang="ko-KR" sz="1300" dirty="0" smtClean="0"/>
              <a:t> </a:t>
            </a:r>
            <a:r>
              <a:rPr lang="ko-KR" altLang="ko-KR" sz="1300" dirty="0" smtClean="0"/>
              <a:t>상단에 </a:t>
            </a:r>
            <a:r>
              <a:rPr lang="ko-KR" altLang="ko-KR" sz="1300" dirty="0"/>
              <a:t>표시가</a:t>
            </a:r>
            <a:r>
              <a:rPr lang="en-US" altLang="ko-KR" sz="1300" dirty="0"/>
              <a:t> REC</a:t>
            </a:r>
            <a:r>
              <a:rPr lang="ko-KR" altLang="ko-KR" sz="1300" dirty="0"/>
              <a:t>에서</a:t>
            </a:r>
            <a:r>
              <a:rPr lang="en-US" altLang="ko-KR" sz="1300" dirty="0"/>
              <a:t> STBY</a:t>
            </a:r>
            <a:r>
              <a:rPr lang="ko-KR" altLang="ko-KR" sz="1300" dirty="0"/>
              <a:t>로 바뀝니다</a:t>
            </a:r>
            <a:r>
              <a:rPr lang="en-US" altLang="ko-KR" sz="1300" dirty="0"/>
              <a:t>.)</a:t>
            </a:r>
          </a:p>
          <a:p>
            <a:pPr marL="342900" indent="-342900" latinLnBrk="0"/>
            <a:r>
              <a:rPr lang="en-US" altLang="ko-KR" sz="1300" dirty="0"/>
              <a:t>2. </a:t>
            </a:r>
            <a:r>
              <a:rPr lang="en-US" altLang="ko-KR" sz="1300" dirty="0" smtClean="0"/>
              <a:t>MENU </a:t>
            </a:r>
            <a:r>
              <a:rPr lang="ko-KR" altLang="ko-KR" sz="1300" dirty="0" smtClean="0"/>
              <a:t>버튼 </a:t>
            </a:r>
            <a:r>
              <a:rPr lang="ko-KR" altLang="ko-KR" sz="1300" dirty="0"/>
              <a:t>한번</a:t>
            </a:r>
            <a:r>
              <a:rPr lang="en-US" altLang="ko-KR" sz="1300" dirty="0"/>
              <a:t>-&gt; </a:t>
            </a:r>
            <a:r>
              <a:rPr lang="en-US" altLang="ko-KR" sz="1300" dirty="0" smtClean="0"/>
              <a:t>MODE </a:t>
            </a:r>
            <a:r>
              <a:rPr lang="ko-KR" altLang="ko-KR" sz="1300" dirty="0" smtClean="0"/>
              <a:t>버튼 </a:t>
            </a:r>
            <a:r>
              <a:rPr lang="ko-KR" altLang="ko-KR" sz="1300" dirty="0"/>
              <a:t>세 번 누르면</a:t>
            </a:r>
            <a:r>
              <a:rPr lang="en-US" altLang="ko-KR" sz="1300" dirty="0"/>
              <a:t> </a:t>
            </a:r>
            <a:r>
              <a:rPr lang="en-US" altLang="ko-KR" sz="1300" dirty="0" smtClean="0"/>
              <a:t>SD </a:t>
            </a:r>
            <a:r>
              <a:rPr lang="ko-KR" altLang="ko-KR" sz="1300" dirty="0" smtClean="0"/>
              <a:t>카드 </a:t>
            </a:r>
            <a:r>
              <a:rPr lang="ko-KR" altLang="ko-KR" sz="1300" dirty="0"/>
              <a:t>설정 화면이 나오고</a:t>
            </a:r>
            <a:r>
              <a:rPr lang="en-US" altLang="ko-KR" sz="1300" dirty="0"/>
              <a:t> </a:t>
            </a:r>
            <a:r>
              <a:rPr lang="en-US" altLang="ko-KR" sz="1300" dirty="0" smtClean="0"/>
              <a:t>OK </a:t>
            </a:r>
            <a:r>
              <a:rPr lang="ko-KR" altLang="ko-KR" sz="1300" dirty="0" smtClean="0"/>
              <a:t>버튼을 </a:t>
            </a:r>
            <a:r>
              <a:rPr lang="ko-KR" altLang="ko-KR" sz="1300" dirty="0"/>
              <a:t>두 번 누르면 </a:t>
            </a:r>
            <a:endParaRPr lang="en-US" altLang="ko-KR" sz="1300" dirty="0"/>
          </a:p>
          <a:p>
            <a:pPr marL="342900" indent="-342900" latinLnBrk="0"/>
            <a:r>
              <a:rPr lang="en-US" altLang="ko-KR" sz="1300" dirty="0"/>
              <a:t>   </a:t>
            </a:r>
            <a:r>
              <a:rPr lang="ko-KR" altLang="ko-KR" sz="1300" dirty="0"/>
              <a:t>카드 포맷이 됩니다</a:t>
            </a:r>
            <a:r>
              <a:rPr lang="en-US" altLang="ko-KR" sz="1300" dirty="0"/>
              <a:t>. </a:t>
            </a:r>
            <a:r>
              <a:rPr lang="ko-KR" altLang="ko-KR" sz="1300" dirty="0"/>
              <a:t>정상적인 포맷이 이루어지면 화면에 포맷 완료라는 메시지가 나옵니다</a:t>
            </a:r>
            <a:r>
              <a:rPr lang="en-US" altLang="ko-KR" sz="1300" dirty="0"/>
              <a:t>. </a:t>
            </a:r>
            <a:endParaRPr lang="ko-KR" altLang="ko-KR" sz="1300" dirty="0"/>
          </a:p>
          <a:p>
            <a:r>
              <a:rPr lang="en-US" altLang="ko-KR" sz="1300" dirty="0"/>
              <a:t>3. </a:t>
            </a:r>
            <a:r>
              <a:rPr lang="ko-KR" altLang="ko-KR" sz="1300" dirty="0"/>
              <a:t>포맷 후 </a:t>
            </a:r>
            <a:r>
              <a:rPr lang="en-US" altLang="ko-KR" sz="1300" dirty="0" smtClean="0"/>
              <a:t>MENU </a:t>
            </a:r>
            <a:r>
              <a:rPr lang="ko-KR" altLang="ko-KR" sz="1300" dirty="0" smtClean="0"/>
              <a:t>버튼을 </a:t>
            </a:r>
            <a:r>
              <a:rPr lang="ko-KR" altLang="ko-KR" sz="1300" dirty="0"/>
              <a:t>한번 </a:t>
            </a:r>
            <a:r>
              <a:rPr lang="ko-KR" altLang="ko-KR" sz="1300" dirty="0" smtClean="0"/>
              <a:t>누르</a:t>
            </a:r>
            <a:r>
              <a:rPr lang="ko-KR" altLang="en-US" sz="1300" dirty="0" smtClean="0"/>
              <a:t>면 초기 화면으로 </a:t>
            </a:r>
            <a:r>
              <a:rPr lang="ko-KR" altLang="ko-KR" sz="1300" dirty="0" smtClean="0"/>
              <a:t>이동하고</a:t>
            </a:r>
            <a:r>
              <a:rPr lang="en-US" altLang="ko-KR" sz="1300" dirty="0"/>
              <a:t>, STBY </a:t>
            </a:r>
            <a:r>
              <a:rPr lang="ko-KR" altLang="ko-KR" sz="1300" dirty="0"/>
              <a:t>상태에서 화면 오른쪽 하단에 사용</a:t>
            </a:r>
            <a:endParaRPr lang="en-US" altLang="ko-KR" sz="1300" dirty="0"/>
          </a:p>
          <a:p>
            <a:r>
              <a:rPr lang="en-US" altLang="ko-KR" sz="1300" dirty="0"/>
              <a:t>   </a:t>
            </a:r>
            <a:r>
              <a:rPr lang="ko-KR" altLang="ko-KR" sz="1300" dirty="0"/>
              <a:t>가능한 시간이 표기됩니다</a:t>
            </a:r>
            <a:r>
              <a:rPr lang="en-US" altLang="ko-KR" sz="1300" dirty="0"/>
              <a:t>. (SD</a:t>
            </a:r>
            <a:r>
              <a:rPr lang="ko-KR" altLang="ko-KR" sz="1300" dirty="0"/>
              <a:t>카드가 </a:t>
            </a:r>
            <a:r>
              <a:rPr lang="en-US" altLang="ko-KR" sz="1300" dirty="0"/>
              <a:t>32G </a:t>
            </a:r>
            <a:r>
              <a:rPr lang="ko-KR" altLang="ko-KR" sz="1300" dirty="0"/>
              <a:t>일 경우</a:t>
            </a:r>
            <a:r>
              <a:rPr lang="en-US" altLang="ko-KR" sz="1300" dirty="0"/>
              <a:t> 3:XX:XX, 16G </a:t>
            </a:r>
            <a:r>
              <a:rPr lang="ko-KR" altLang="ko-KR" sz="1300" dirty="0"/>
              <a:t>일 경우는</a:t>
            </a:r>
            <a:r>
              <a:rPr lang="en-US" altLang="ko-KR" sz="1300" dirty="0"/>
              <a:t> 1:XX:XX) </a:t>
            </a:r>
            <a:r>
              <a:rPr lang="ko-KR" altLang="ko-KR" sz="1300" dirty="0"/>
              <a:t>다시 녹화하려면</a:t>
            </a:r>
            <a:r>
              <a:rPr lang="en-US" altLang="ko-KR" sz="1300" dirty="0"/>
              <a:t>       </a:t>
            </a:r>
          </a:p>
          <a:p>
            <a:r>
              <a:rPr lang="en-US" altLang="ko-KR" sz="1300" dirty="0"/>
              <a:t>   </a:t>
            </a:r>
            <a:r>
              <a:rPr lang="en-US" altLang="ko-KR" sz="1300" dirty="0" smtClean="0"/>
              <a:t>OK </a:t>
            </a:r>
            <a:r>
              <a:rPr lang="ko-KR" altLang="ko-KR" sz="1300" dirty="0" smtClean="0"/>
              <a:t>버튼을 </a:t>
            </a:r>
            <a:r>
              <a:rPr lang="ko-KR" altLang="ko-KR" sz="1300" dirty="0"/>
              <a:t>한번 누르</a:t>
            </a:r>
            <a:r>
              <a:rPr lang="ko-KR" altLang="en-US" sz="1300" dirty="0"/>
              <a:t>시기 바랍니다</a:t>
            </a:r>
            <a:r>
              <a:rPr lang="en-US" altLang="ko-KR" sz="13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47043" y="285471"/>
            <a:ext cx="4536504" cy="504056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 </a:t>
            </a:r>
            <a:r>
              <a:rPr lang="ko-KR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카드</a:t>
            </a:r>
            <a:r>
              <a:rPr lang="en-US" altLang="ko-K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ko-K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규격 및 </a:t>
            </a:r>
            <a:r>
              <a:rPr lang="ko-KR" altLang="ko-KR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착탈방법</a:t>
            </a:r>
            <a:endParaRPr lang="ko-KR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47043" y="789527"/>
            <a:ext cx="87174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en-US" altLang="ko-KR" sz="1600" dirty="0">
                <a:solidFill>
                  <a:prstClr val="black"/>
                </a:solidFill>
                <a:cs typeface="Times New Roman" pitchFamily="18" charset="0"/>
              </a:rPr>
              <a:t> SD</a:t>
            </a:r>
            <a:r>
              <a:rPr kumimoji="1" lang="en-US" altLang="zh-CN" sz="1600" dirty="0">
                <a:solidFill>
                  <a:prstClr val="black"/>
                </a:solidFill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ko-KR" altLang="en-US" sz="1600" dirty="0">
                <a:solidFill>
                  <a:prstClr val="black"/>
                </a:solidFill>
                <a:ea typeface="맑은 고딕" pitchFamily="50" charset="-127"/>
                <a:cs typeface="Times New Roman" pitchFamily="18" charset="0"/>
              </a:rPr>
              <a:t>카드</a:t>
            </a:r>
            <a:r>
              <a:rPr kumimoji="1" lang="en-US" altLang="zh-CN" sz="1600" dirty="0">
                <a:solidFill>
                  <a:prstClr val="black"/>
                </a:solidFill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ko-KR" altLang="en-US" sz="1600" dirty="0">
                <a:solidFill>
                  <a:prstClr val="black"/>
                </a:solidFill>
                <a:cs typeface="바탕" pitchFamily="18" charset="-127"/>
              </a:rPr>
              <a:t>규격</a:t>
            </a:r>
            <a:r>
              <a:rPr kumimoji="1" lang="zh-CN" altLang="en-US" sz="1600" dirty="0">
                <a:solidFill>
                  <a:prstClr val="black"/>
                </a:solidFill>
                <a:ea typeface="맑은 고딕" pitchFamily="50" charset="-127"/>
                <a:cs typeface="Times New Roman" pitchFamily="18" charset="0"/>
              </a:rPr>
              <a:t>：</a:t>
            </a:r>
            <a:r>
              <a:rPr kumimoji="1" lang="en-US" altLang="zh-CN" sz="1600" dirty="0">
                <a:solidFill>
                  <a:prstClr val="black"/>
                </a:solidFill>
                <a:ea typeface="맑은 고딕" pitchFamily="50" charset="-127"/>
                <a:cs typeface="Times New Roman" pitchFamily="18" charset="0"/>
              </a:rPr>
              <a:t>F</a:t>
            </a:r>
            <a:r>
              <a:rPr kumimoji="1" lang="en-US" altLang="ko-KR" sz="1600" dirty="0">
                <a:solidFill>
                  <a:prstClr val="black"/>
                </a:solidFill>
                <a:cs typeface="Times New Roman" pitchFamily="18" charset="0"/>
              </a:rPr>
              <a:t>HD(</a:t>
            </a:r>
            <a:r>
              <a:rPr kumimoji="1" lang="ko-KR" altLang="en-US" sz="1600" dirty="0">
                <a:solidFill>
                  <a:prstClr val="black"/>
                </a:solidFill>
                <a:cs typeface="Times New Roman" pitchFamily="18" charset="0"/>
              </a:rPr>
              <a:t>전방</a:t>
            </a:r>
            <a:r>
              <a:rPr kumimoji="1" lang="en-US" altLang="ko-KR" sz="1600" dirty="0">
                <a:solidFill>
                  <a:prstClr val="black"/>
                </a:solidFill>
                <a:cs typeface="Times New Roman" pitchFamily="18" charset="0"/>
              </a:rPr>
              <a:t>) HD(</a:t>
            </a:r>
            <a:r>
              <a:rPr kumimoji="1" lang="ko-KR" altLang="en-US" sz="1600" dirty="0">
                <a:solidFill>
                  <a:prstClr val="black"/>
                </a:solidFill>
                <a:cs typeface="Times New Roman" pitchFamily="18" charset="0"/>
              </a:rPr>
              <a:t>후방</a:t>
            </a:r>
            <a:r>
              <a:rPr kumimoji="1" lang="en-US" altLang="ko-KR" sz="1600" dirty="0">
                <a:solidFill>
                  <a:prstClr val="black"/>
                </a:solidFill>
                <a:cs typeface="Times New Roman" pitchFamily="18" charset="0"/>
              </a:rPr>
              <a:t>) </a:t>
            </a:r>
            <a:r>
              <a:rPr kumimoji="1" lang="ko-KR" altLang="en-US" sz="1600" dirty="0" smtClean="0">
                <a:solidFill>
                  <a:prstClr val="black"/>
                </a:solidFill>
                <a:cs typeface="바탕" pitchFamily="18" charset="-127"/>
              </a:rPr>
              <a:t>영상 데이터의</a:t>
            </a:r>
            <a:r>
              <a:rPr kumimoji="1" lang="ko-KR" altLang="en-US" sz="1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kumimoji="1" lang="ko-KR" altLang="en-US" sz="1600" dirty="0">
                <a:solidFill>
                  <a:prstClr val="black"/>
                </a:solidFill>
                <a:cs typeface="바탕" pitchFamily="18" charset="-127"/>
              </a:rPr>
              <a:t>용량이</a:t>
            </a:r>
            <a:r>
              <a:rPr kumimoji="1" lang="ko-KR" altLang="en-US" sz="1600" dirty="0">
                <a:solidFill>
                  <a:prstClr val="black"/>
                </a:solidFill>
                <a:cs typeface="Times New Roman" pitchFamily="18" charset="0"/>
              </a:rPr>
              <a:t> 크</a:t>
            </a:r>
            <a:r>
              <a:rPr kumimoji="1" lang="ko-KR" altLang="en-US" sz="1600" dirty="0">
                <a:solidFill>
                  <a:prstClr val="black"/>
                </a:solidFill>
                <a:cs typeface="바탕" pitchFamily="18" charset="-127"/>
              </a:rPr>
              <a:t>기</a:t>
            </a:r>
            <a:r>
              <a:rPr kumimoji="1" lang="ko-KR" altLang="en-US" sz="1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kumimoji="1" lang="ko-KR" altLang="en-US" sz="1600" dirty="0">
                <a:solidFill>
                  <a:prstClr val="black"/>
                </a:solidFill>
                <a:cs typeface="바탕" pitchFamily="18" charset="-127"/>
              </a:rPr>
              <a:t>때문에</a:t>
            </a:r>
            <a:r>
              <a:rPr kumimoji="1" lang="ko-KR" altLang="en-US" sz="1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kumimoji="1" lang="ko-KR" altLang="en-US" sz="1600" dirty="0">
                <a:solidFill>
                  <a:prstClr val="black"/>
                </a:solidFill>
                <a:cs typeface="바탕" pitchFamily="18" charset="-127"/>
              </a:rPr>
              <a:t>초고속 </a:t>
            </a:r>
            <a:r>
              <a:rPr kumimoji="1" lang="en-US" altLang="ko-KR" sz="1600" dirty="0">
                <a:solidFill>
                  <a:prstClr val="black"/>
                </a:solidFill>
                <a:cs typeface="Times New Roman" pitchFamily="18" charset="0"/>
              </a:rPr>
              <a:t>SD CARD</a:t>
            </a:r>
            <a:r>
              <a:rPr kumimoji="1" lang="ko-KR" altLang="en-US" sz="1600" dirty="0">
                <a:solidFill>
                  <a:prstClr val="black"/>
                </a:solidFill>
                <a:cs typeface="Times New Roman" pitchFamily="18" charset="0"/>
              </a:rPr>
              <a:t>를</a:t>
            </a:r>
            <a:endParaRPr kumimoji="1" lang="en-US" altLang="ko-KR" sz="1600" dirty="0">
              <a:solidFill>
                <a:prstClr val="black"/>
              </a:solidFill>
              <a:cs typeface="Times New Roman" pitchFamily="18" charset="0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>
                <a:solidFill>
                  <a:prstClr val="black"/>
                </a:solidFill>
                <a:cs typeface="바탕" pitchFamily="18" charset="-127"/>
              </a:rPr>
              <a:t>  </a:t>
            </a:r>
            <a:r>
              <a:rPr kumimoji="1" lang="ko-KR" altLang="en-US" sz="1600" dirty="0" smtClean="0">
                <a:solidFill>
                  <a:prstClr val="black"/>
                </a:solidFill>
                <a:cs typeface="바탕" pitchFamily="18" charset="-127"/>
              </a:rPr>
              <a:t>사용</a:t>
            </a:r>
            <a:r>
              <a:rPr kumimoji="1" lang="ko-KR" altLang="en-US" sz="1600" dirty="0" smtClean="0">
                <a:solidFill>
                  <a:prstClr val="black"/>
                </a:solidFill>
                <a:cs typeface="Times New Roman" pitchFamily="18" charset="0"/>
              </a:rPr>
              <a:t>합니다</a:t>
            </a:r>
            <a:r>
              <a:rPr kumimoji="1" lang="en-US" altLang="ko-KR" sz="1600" dirty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prstClr val="black"/>
                </a:solidFill>
                <a:cs typeface="Times New Roman" pitchFamily="18" charset="0"/>
              </a:rPr>
              <a:t>- </a:t>
            </a:r>
            <a:r>
              <a:rPr kumimoji="1" lang="en-US" altLang="ko-KR" sz="1600" dirty="0">
                <a:solidFill>
                  <a:srgbClr val="000000"/>
                </a:solidFill>
                <a:cs typeface="Times New Roman" pitchFamily="18" charset="0"/>
              </a:rPr>
              <a:t>SD </a:t>
            </a:r>
            <a:r>
              <a:rPr kumimoji="1" lang="ko-KR" altLang="en-US" sz="1600" dirty="0">
                <a:solidFill>
                  <a:srgbClr val="000000"/>
                </a:solidFill>
                <a:cs typeface="Times New Roman" pitchFamily="18" charset="0"/>
              </a:rPr>
              <a:t>카드는 </a:t>
            </a:r>
            <a:r>
              <a:rPr kumimoji="1" lang="en-US" altLang="ko-KR" sz="1600" dirty="0">
                <a:solidFill>
                  <a:srgbClr val="000000"/>
                </a:solidFill>
                <a:cs typeface="Times New Roman" pitchFamily="18" charset="0"/>
              </a:rPr>
              <a:t>8GB, 16GB, 32GB, </a:t>
            </a:r>
            <a:r>
              <a:rPr kumimoji="1" lang="en-US" altLang="ko-KR" sz="1600" dirty="0">
                <a:cs typeface="Times New Roman" pitchFamily="18" charset="0"/>
              </a:rPr>
              <a:t>64GB</a:t>
            </a:r>
            <a:r>
              <a:rPr kumimoji="1" lang="ko-KR" altLang="en-US" sz="1600" dirty="0">
                <a:solidFill>
                  <a:srgbClr val="000000"/>
                </a:solidFill>
                <a:cs typeface="Times New Roman" pitchFamily="18" charset="0"/>
              </a:rPr>
              <a:t>까지 지원됩니다</a:t>
            </a:r>
            <a:r>
              <a:rPr kumimoji="1" lang="en-US" altLang="ko-KR" sz="16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srgbClr val="00B0F0"/>
                </a:solidFill>
                <a:cs typeface="Times New Roman" pitchFamily="18" charset="0"/>
              </a:rPr>
              <a:t/>
            </a:r>
            <a:br>
              <a:rPr kumimoji="1" lang="en-US" altLang="ko-KR" sz="1600" dirty="0">
                <a:solidFill>
                  <a:srgbClr val="00B0F0"/>
                </a:solidFill>
                <a:cs typeface="Times New Roman" pitchFamily="18" charset="0"/>
              </a:rPr>
            </a:br>
            <a:endParaRPr kumimoji="1" lang="en-US" altLang="ko-KR" sz="1600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47042" y="4941168"/>
            <a:ext cx="85014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prstClr val="black"/>
                </a:solidFill>
                <a:cs typeface="Times New Roman" pitchFamily="18" charset="0"/>
              </a:rPr>
              <a:t>- SD</a:t>
            </a:r>
            <a:r>
              <a:rPr kumimoji="1" lang="ko-KR" altLang="en-US" sz="1600" dirty="0">
                <a:solidFill>
                  <a:prstClr val="black"/>
                </a:solidFill>
                <a:cs typeface="Times New Roman" pitchFamily="18" charset="0"/>
              </a:rPr>
              <a:t> 카드를 </a:t>
            </a:r>
            <a:r>
              <a:rPr kumimoji="1" lang="ko-KR" altLang="en-US" sz="1600" b="1" dirty="0">
                <a:solidFill>
                  <a:srgbClr val="FF0000"/>
                </a:solidFill>
                <a:cs typeface="Times New Roman" pitchFamily="18" charset="0"/>
              </a:rPr>
              <a:t>착</a:t>
            </a:r>
            <a:r>
              <a:rPr kumimoji="1" lang="en-US" altLang="ko-KR" sz="16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kumimoji="1" lang="ko-KR" altLang="en-US" sz="1600" b="1" dirty="0" err="1">
                <a:solidFill>
                  <a:srgbClr val="FF0000"/>
                </a:solidFill>
                <a:cs typeface="Times New Roman" pitchFamily="18" charset="0"/>
              </a:rPr>
              <a:t>탈착</a:t>
            </a:r>
            <a:r>
              <a:rPr kumimoji="1" lang="ko-KR" altLang="en-US" sz="1600" b="1" dirty="0">
                <a:solidFill>
                  <a:srgbClr val="FF0000"/>
                </a:solidFill>
                <a:cs typeface="Times New Roman" pitchFamily="18" charset="0"/>
              </a:rPr>
              <a:t> 시 </a:t>
            </a:r>
            <a:r>
              <a:rPr kumimoji="1" lang="en-US" altLang="ko-KR" sz="1600" dirty="0">
                <a:solidFill>
                  <a:prstClr val="black"/>
                </a:solidFill>
                <a:cs typeface="Times New Roman" pitchFamily="18" charset="0"/>
              </a:rPr>
              <a:t>SD </a:t>
            </a:r>
            <a:r>
              <a:rPr kumimoji="1" lang="ko-KR" altLang="en-US" sz="1600" dirty="0">
                <a:solidFill>
                  <a:prstClr val="black"/>
                </a:solidFill>
                <a:cs typeface="Times New Roman" pitchFamily="18" charset="0"/>
              </a:rPr>
              <a:t>카드</a:t>
            </a:r>
            <a:r>
              <a:rPr kumimoji="1" lang="en-US" altLang="ko-KR" sz="1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kumimoji="1" lang="ko-KR" altLang="en-US" sz="1600" dirty="0">
                <a:solidFill>
                  <a:prstClr val="black"/>
                </a:solidFill>
                <a:cs typeface="Times New Roman" pitchFamily="18" charset="0"/>
              </a:rPr>
              <a:t>슬롯에 완전히 </a:t>
            </a:r>
            <a:r>
              <a:rPr kumimoji="1" lang="ko-KR" altLang="en-US" sz="1600" dirty="0" smtClean="0">
                <a:solidFill>
                  <a:prstClr val="black"/>
                </a:solidFill>
                <a:cs typeface="Times New Roman" pitchFamily="18" charset="0"/>
              </a:rPr>
              <a:t>들어갈 때까지 </a:t>
            </a:r>
            <a:r>
              <a:rPr kumimoji="1" lang="ko-KR" altLang="en-US" sz="1600" dirty="0">
                <a:solidFill>
                  <a:prstClr val="black"/>
                </a:solidFill>
                <a:cs typeface="Times New Roman" pitchFamily="18" charset="0"/>
              </a:rPr>
              <a:t>정확하게 삽입하십시오</a:t>
            </a:r>
            <a:r>
              <a:rPr kumimoji="1" lang="en-US" altLang="ko-KR" sz="1600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r>
              <a:rPr kumimoji="1" lang="ko-KR" altLang="en-US" sz="1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kumimoji="1" lang="en-US" altLang="ko-KR" sz="1600" dirty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prstClr val="black"/>
                </a:solidFill>
                <a:cs typeface="Times New Roman" pitchFamily="18" charset="0"/>
              </a:rPr>
              <a:t>  (</a:t>
            </a:r>
            <a:r>
              <a:rPr kumimoji="1" lang="ko-KR" altLang="en-US" sz="1600" dirty="0">
                <a:solidFill>
                  <a:prstClr val="black"/>
                </a:solidFill>
                <a:cs typeface="Times New Roman" pitchFamily="18" charset="0"/>
              </a:rPr>
              <a:t>손톱으로 완전히 밀어 넣어 주십시오</a:t>
            </a:r>
            <a:r>
              <a:rPr kumimoji="1" lang="en-US" altLang="ko-KR" sz="1600" dirty="0">
                <a:solidFill>
                  <a:prstClr val="black"/>
                </a:solidFill>
                <a:cs typeface="Times New Roman" pitchFamily="18" charset="0"/>
              </a:rPr>
              <a:t>.)</a:t>
            </a:r>
            <a:endParaRPr kumimoji="1" lang="en-US" altLang="ko-KR" sz="1600" dirty="0">
              <a:solidFill>
                <a:prstClr val="black"/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600" dirty="0">
                <a:solidFill>
                  <a:prstClr val="black"/>
                </a:solidFill>
                <a:ea typeface="맑은 고딕" pitchFamily="50" charset="-127"/>
                <a:cs typeface="Times New Roman" pitchFamily="18" charset="0"/>
              </a:rPr>
              <a:t>- SD </a:t>
            </a:r>
            <a:r>
              <a:rPr kumimoji="1" lang="ko-KR" altLang="en-US" sz="1600" dirty="0">
                <a:solidFill>
                  <a:prstClr val="black"/>
                </a:solidFill>
                <a:ea typeface="맑은 고딕" pitchFamily="50" charset="-127"/>
                <a:cs typeface="Times New Roman" pitchFamily="18" charset="0"/>
              </a:rPr>
              <a:t>카드</a:t>
            </a:r>
            <a:r>
              <a:rPr kumimoji="1" lang="ko-KR" altLang="en-US" sz="1600" dirty="0">
                <a:solidFill>
                  <a:prstClr val="black"/>
                </a:solidFill>
                <a:cs typeface="바탕" pitchFamily="18" charset="-127"/>
              </a:rPr>
              <a:t>를 뺄 때는 </a:t>
            </a:r>
            <a:r>
              <a:rPr kumimoji="1" lang="en-US" altLang="ko-KR" sz="1600" dirty="0">
                <a:solidFill>
                  <a:prstClr val="black"/>
                </a:solidFill>
                <a:cs typeface="Times New Roman" pitchFamily="18" charset="0"/>
              </a:rPr>
              <a:t>SD</a:t>
            </a:r>
            <a:r>
              <a:rPr kumimoji="1" lang="en-US" altLang="zh-CN" sz="1600" dirty="0">
                <a:solidFill>
                  <a:prstClr val="black"/>
                </a:solidFill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ko-KR" altLang="en-US" sz="1600" dirty="0">
                <a:solidFill>
                  <a:prstClr val="black"/>
                </a:solidFill>
                <a:cs typeface="Times New Roman" pitchFamily="18" charset="0"/>
              </a:rPr>
              <a:t>카드</a:t>
            </a:r>
            <a:r>
              <a:rPr kumimoji="1" lang="ko-KR" altLang="en-US" sz="1600" dirty="0">
                <a:solidFill>
                  <a:prstClr val="black"/>
                </a:solidFill>
                <a:cs typeface="바탕" pitchFamily="18" charset="-127"/>
              </a:rPr>
              <a:t>를 손톱으로 살짝 밀어</a:t>
            </a:r>
            <a:r>
              <a:rPr kumimoji="1" lang="en-US" altLang="ko-KR" sz="1600" dirty="0">
                <a:solidFill>
                  <a:prstClr val="black"/>
                </a:solidFill>
                <a:cs typeface="바탕" pitchFamily="18" charset="-127"/>
              </a:rPr>
              <a:t>,</a:t>
            </a:r>
            <a:r>
              <a:rPr kumimoji="1" lang="ko-KR" altLang="en-US" sz="1600" dirty="0">
                <a:solidFill>
                  <a:prstClr val="black"/>
                </a:solidFill>
                <a:cs typeface="바탕" pitchFamily="18" charset="-127"/>
              </a:rPr>
              <a:t> 가볍게 톡 튀어나오게 한 다음 </a:t>
            </a:r>
            <a:endParaRPr kumimoji="1" lang="en-US" altLang="ko-KR" sz="1600" dirty="0">
              <a:solidFill>
                <a:prstClr val="black"/>
              </a:solidFill>
              <a:cs typeface="바탕" pitchFamily="18" charset="-127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prstClr val="black"/>
                </a:solidFill>
                <a:cs typeface="바탕" pitchFamily="18" charset="-127"/>
              </a:rPr>
              <a:t>  SD </a:t>
            </a:r>
            <a:r>
              <a:rPr kumimoji="1" lang="ko-KR" altLang="en-US" sz="1600" dirty="0">
                <a:solidFill>
                  <a:prstClr val="black"/>
                </a:solidFill>
                <a:cs typeface="바탕" pitchFamily="18" charset="-127"/>
              </a:rPr>
              <a:t>카드를 빼시면 됩니다</a:t>
            </a:r>
            <a:r>
              <a:rPr kumimoji="1" lang="en-US" altLang="ko-KR" sz="1600" dirty="0">
                <a:solidFill>
                  <a:prstClr val="black"/>
                </a:solidFill>
                <a:cs typeface="바탕" pitchFamily="18" charset="-127"/>
              </a:rPr>
              <a:t>.</a:t>
            </a:r>
            <a:endParaRPr kumimoji="1" lang="en-US" altLang="ko-KR" sz="1600" dirty="0">
              <a:solidFill>
                <a:prstClr val="black"/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75656" y="4165053"/>
            <a:ext cx="4779785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prstClr val="black"/>
                </a:solidFill>
              </a:rPr>
              <a:t>방향을 잘 확인하고 넣어주시기 바랍니다</a:t>
            </a:r>
            <a:r>
              <a:rPr lang="en-US" altLang="ko-KR" sz="1400" b="1" dirty="0">
                <a:solidFill>
                  <a:prstClr val="black"/>
                </a:solidFill>
              </a:rPr>
              <a:t>. 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4924" y="2992340"/>
            <a:ext cx="531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</a:rPr>
              <a:t>고객님의 편의를 위해 </a:t>
            </a:r>
            <a:r>
              <a:rPr lang="en-US" altLang="ko-KR" dirty="0">
                <a:solidFill>
                  <a:prstClr val="black"/>
                </a:solidFill>
              </a:rPr>
              <a:t>SD </a:t>
            </a:r>
            <a:r>
              <a:rPr lang="ko-KR" altLang="en-US" dirty="0">
                <a:solidFill>
                  <a:prstClr val="black"/>
                </a:solidFill>
              </a:rPr>
              <a:t>카드는 장착되거나 또는 포장되어 </a:t>
            </a:r>
            <a:r>
              <a:rPr lang="ko-KR" altLang="en-US" dirty="0" smtClean="0">
                <a:solidFill>
                  <a:prstClr val="black"/>
                </a:solidFill>
              </a:rPr>
              <a:t>출고됩니다</a:t>
            </a:r>
            <a:r>
              <a:rPr lang="en-US" altLang="ko-KR" dirty="0">
                <a:solidFill>
                  <a:prstClr val="black"/>
                </a:solidFill>
              </a:rPr>
              <a:t>.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74922" y="2992341"/>
            <a:ext cx="531755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위쪽 화살표 1"/>
          <p:cNvSpPr/>
          <p:nvPr/>
        </p:nvSpPr>
        <p:spPr>
          <a:xfrm>
            <a:off x="901284" y="3781439"/>
            <a:ext cx="178532" cy="21161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5229"/>
            <a:ext cx="3030194" cy="13893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5" y="4161337"/>
            <a:ext cx="609057" cy="70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0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251520" y="260648"/>
            <a:ext cx="2520280" cy="504056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사용시 주의사항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251520" y="908720"/>
            <a:ext cx="381642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u="sng" dirty="0" smtClean="0">
                <a:solidFill>
                  <a:srgbClr val="FF0000"/>
                </a:solidFill>
              </a:rPr>
              <a:t>SD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메모리카드 </a:t>
            </a:r>
            <a:r>
              <a:rPr lang="ko-KR" altLang="en-US" b="1" u="sng" dirty="0">
                <a:solidFill>
                  <a:srgbClr val="FF0000"/>
                </a:solidFill>
              </a:rPr>
              <a:t>관련 주의사항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51520" y="1477808"/>
            <a:ext cx="842493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b="1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◆ </a:t>
            </a:r>
            <a:r>
              <a:rPr kumimoji="1" lang="en-US" altLang="ko-KR" b="1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SD </a:t>
            </a:r>
            <a:r>
              <a:rPr kumimoji="1" lang="ko-KR" altLang="en-US" b="1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카드는 소모성 </a:t>
            </a:r>
            <a:r>
              <a:rPr kumimoji="1" lang="ko-KR" altLang="en-US" b="1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부품입니다</a:t>
            </a:r>
            <a:r>
              <a:rPr kumimoji="1" lang="en-US" altLang="ko-KR" b="1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   - </a:t>
            </a:r>
            <a:r>
              <a:rPr kumimoji="1" lang="en-US" altLang="ko-KR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SD </a:t>
            </a:r>
            <a:r>
              <a:rPr kumimoji="1" lang="ko-KR" altLang="en-US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카드는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장기간 </a:t>
            </a:r>
            <a:r>
              <a:rPr kumimoji="1" lang="ko-KR" altLang="en-US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사용 시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사용량에 따라 수명이 단축될 수 있으며 </a:t>
            </a:r>
            <a:r>
              <a:rPr kumimoji="1" lang="ko-KR" altLang="en-US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영상 데이터를 </a:t>
            </a:r>
            <a:endParaRPr kumimoji="1" lang="en-US" altLang="ko-KR" sz="1600" dirty="0" smtClean="0">
              <a:solidFill>
                <a:prstClr val="black"/>
              </a:solidFill>
              <a:latin typeface="+mj-ea"/>
              <a:ea typeface="+mj-ea"/>
              <a:cs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     </a:t>
            </a:r>
            <a:r>
              <a:rPr kumimoji="1" lang="ko-KR" altLang="en-US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정상적으로</a:t>
            </a:r>
            <a:r>
              <a:rPr kumimoji="1" lang="en-US" altLang="ko-KR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저장하지 못할 수 있습니다</a:t>
            </a: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   -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제품의 </a:t>
            </a:r>
            <a:r>
              <a:rPr kumimoji="1" lang="ko-KR" altLang="en-US" sz="1600" b="1" dirty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안정적인 동작과 사용을 위해서는 월 </a:t>
            </a:r>
            <a:r>
              <a:rPr kumimoji="1" lang="en-US" altLang="ko-KR" sz="1600" b="1" dirty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1</a:t>
            </a:r>
            <a:r>
              <a:rPr kumimoji="1" lang="ko-KR" altLang="en-US" sz="1600" b="1" dirty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회 이상 </a:t>
            </a:r>
            <a:r>
              <a:rPr kumimoji="1" lang="en-US" altLang="ko-KR" sz="1600" b="1" dirty="0" smtClean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SD </a:t>
            </a:r>
            <a:r>
              <a:rPr kumimoji="1" lang="ko-KR" altLang="en-US" sz="1600" b="1" dirty="0" smtClean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카드 </a:t>
            </a:r>
            <a:r>
              <a:rPr kumimoji="1" lang="ko-KR" altLang="en-US" sz="1600" b="1" dirty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포맷을 권장합니다</a:t>
            </a:r>
            <a:r>
              <a:rPr kumimoji="1" lang="en-US" altLang="ko-KR" sz="1600" b="1" dirty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     </a:t>
            </a:r>
            <a:endParaRPr kumimoji="1" lang="en-US" altLang="ko-KR" sz="1600" b="1" dirty="0">
              <a:solidFill>
                <a:prstClr val="black"/>
              </a:solidFill>
              <a:latin typeface="+mj-ea"/>
              <a:ea typeface="+mj-ea"/>
              <a:cs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b="1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◆ </a:t>
            </a:r>
            <a:r>
              <a:rPr kumimoji="1" lang="en-US" altLang="ko-KR" sz="1600" b="1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SD </a:t>
            </a:r>
            <a:r>
              <a:rPr kumimoji="1" lang="ko-KR" altLang="en-US" sz="1600" b="1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카드 </a:t>
            </a:r>
            <a:r>
              <a:rPr kumimoji="1" lang="en-US" altLang="ko-KR" sz="1600" b="1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(Micro SD)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  </a:t>
            </a:r>
            <a:r>
              <a:rPr kumimoji="1" lang="en-US" altLang="ko-KR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SD </a:t>
            </a:r>
            <a:r>
              <a:rPr kumimoji="1" lang="ko-KR" altLang="en-US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카드를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본체에서 분리할 때에는 </a:t>
            </a:r>
            <a:r>
              <a:rPr kumimoji="1" lang="ko-KR" altLang="en-US" sz="1600" dirty="0">
                <a:latin typeface="+mj-ea"/>
                <a:ea typeface="+mj-ea"/>
                <a:cs typeface="SimSun" pitchFamily="2" charset="-122"/>
              </a:rPr>
              <a:t>시동을 끄고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반드시 제품의 전원 플러그를 </a:t>
            </a:r>
            <a:r>
              <a:rPr kumimoji="1" lang="ko-KR" altLang="en-US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분리한</a:t>
            </a:r>
            <a:endParaRPr kumimoji="1" lang="en-US" altLang="ko-KR" sz="1600" dirty="0" smtClean="0">
              <a:solidFill>
                <a:prstClr val="black"/>
              </a:solidFill>
              <a:latin typeface="+mj-ea"/>
              <a:ea typeface="+mj-ea"/>
              <a:cs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  후 </a:t>
            </a: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LCD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가 완전히</a:t>
            </a: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꺼지면 </a:t>
            </a:r>
            <a:r>
              <a:rPr kumimoji="1" lang="en-US" altLang="ko-KR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SD </a:t>
            </a:r>
            <a:r>
              <a:rPr kumimoji="1" lang="ko-KR" altLang="en-US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카드를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분리하여 저장된 데이터를 확인하여 주시기 </a:t>
            </a:r>
            <a:r>
              <a:rPr kumimoji="1" lang="ko-KR" altLang="en-US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바랍</a:t>
            </a:r>
            <a:endParaRPr kumimoji="1" lang="en-US" altLang="ko-KR" sz="1600" dirty="0" smtClean="0">
              <a:solidFill>
                <a:prstClr val="black"/>
              </a:solidFill>
              <a:latin typeface="+mj-ea"/>
              <a:ea typeface="+mj-ea"/>
              <a:cs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 </a:t>
            </a:r>
            <a:r>
              <a:rPr kumimoji="1" lang="en-US" altLang="ko-KR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 </a:t>
            </a:r>
            <a:r>
              <a:rPr kumimoji="1" lang="ko-KR" altLang="en-US" sz="1600" dirty="0" err="1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니다</a:t>
            </a: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  - SD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카드를 무리하게 분리하면</a:t>
            </a: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,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제품에 손상을 줄 우려가 있으므로 주의하십시오</a:t>
            </a: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  -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본체와 </a:t>
            </a: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SD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카드를 동작 중에 강제로 분리하는 경우</a:t>
            </a: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,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저장된 영상 데이터가 손실되거나  </a:t>
            </a:r>
            <a:endParaRPr kumimoji="1" lang="en-US" altLang="ko-KR" sz="1600" dirty="0">
              <a:solidFill>
                <a:prstClr val="black"/>
              </a:solidFill>
              <a:latin typeface="+mj-ea"/>
              <a:ea typeface="+mj-ea"/>
              <a:cs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     </a:t>
            </a:r>
            <a:r>
              <a:rPr kumimoji="1" lang="en-US" altLang="ko-KR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SD </a:t>
            </a:r>
            <a:r>
              <a:rPr kumimoji="1" lang="ko-KR" altLang="en-US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카드에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손상이 발생할 수 있습니다</a:t>
            </a: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  -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보관이나 운반 시 정전기 및 외부의 전압에 의해 데이터가 손실될 수 </a:t>
            </a:r>
            <a:r>
              <a:rPr kumimoji="1" lang="ko-KR" altLang="en-US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있으니</a:t>
            </a:r>
            <a:r>
              <a:rPr kumimoji="1" lang="en-US" altLang="ko-KR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,</a:t>
            </a:r>
            <a:r>
              <a:rPr kumimoji="1" lang="ko-KR" altLang="en-US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주의하여</a:t>
            </a:r>
            <a:endParaRPr kumimoji="1" lang="en-US" altLang="ko-KR" sz="1600" dirty="0">
              <a:solidFill>
                <a:prstClr val="black"/>
              </a:solidFill>
              <a:latin typeface="+mj-ea"/>
              <a:ea typeface="+mj-ea"/>
              <a:cs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    </a:t>
            </a:r>
            <a:r>
              <a:rPr kumimoji="1" lang="ko-KR" altLang="en-US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보관하시기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바랍니다</a:t>
            </a: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    (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고온 다습한 장소나 부식의 염려가 있는 환경에서는 사용 및 보관을 피하십시오</a:t>
            </a: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  -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데이터를 오래 보관 시 자동으로 포맷될 수 있습니다</a:t>
            </a: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.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중요한 데이터는 반드시 다른 </a:t>
            </a:r>
            <a:endParaRPr kumimoji="1" lang="en-US" altLang="ko-KR" sz="1600" dirty="0">
              <a:solidFill>
                <a:prstClr val="black"/>
              </a:solidFill>
              <a:latin typeface="+mj-ea"/>
              <a:ea typeface="+mj-ea"/>
              <a:cs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    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저장 장치 </a:t>
            </a: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(HDD, CD, </a:t>
            </a:r>
            <a:r>
              <a:rPr kumimoji="1" lang="ko-KR" altLang="en-US" sz="1600" dirty="0" smtClean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이동식디스크</a:t>
            </a: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)</a:t>
            </a:r>
            <a:r>
              <a:rPr kumimoji="1" lang="ko-KR" altLang="en-US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에 저장 보관하시기 바랍니다</a:t>
            </a:r>
            <a:r>
              <a:rPr kumimoji="1" lang="en-US" altLang="ko-KR" sz="1600" dirty="0">
                <a:solidFill>
                  <a:prstClr val="black"/>
                </a:solidFill>
                <a:latin typeface="+mj-ea"/>
                <a:ea typeface="+mj-ea"/>
                <a:cs typeface="SimSun" pitchFamily="2" charset="-122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600" b="1" dirty="0">
              <a:solidFill>
                <a:srgbClr val="FF0000"/>
              </a:solidFill>
              <a:latin typeface="+mj-ea"/>
              <a:ea typeface="+mj-ea"/>
              <a:cs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※ </a:t>
            </a:r>
            <a:r>
              <a:rPr kumimoji="1" lang="ko-KR" altLang="en-US" sz="1600" b="1" dirty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블랙박스용 </a:t>
            </a:r>
            <a:r>
              <a:rPr kumimoji="1" lang="en-US" altLang="ko-KR" sz="1600" b="1" dirty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SD </a:t>
            </a:r>
            <a:r>
              <a:rPr kumimoji="1" lang="ko-KR" altLang="en-US" sz="1600" b="1" dirty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카드의 경우는 일반적인 </a:t>
            </a:r>
            <a:r>
              <a:rPr kumimoji="1" lang="en-US" altLang="ko-KR" sz="1600" b="1" dirty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SD </a:t>
            </a:r>
            <a:r>
              <a:rPr kumimoji="1" lang="ko-KR" altLang="en-US" sz="1600" b="1" dirty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카드 보다 사용량이 월등히 많음으로 인하      여 소모품으로 </a:t>
            </a:r>
            <a:r>
              <a:rPr kumimoji="1" lang="ko-KR" altLang="en-US" sz="1600" b="1" dirty="0" smtClean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취급됩니다</a:t>
            </a:r>
            <a:r>
              <a:rPr kumimoji="1" lang="en-US" altLang="ko-KR" sz="1600" b="1" dirty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. </a:t>
            </a:r>
            <a:r>
              <a:rPr kumimoji="1" lang="ko-KR" altLang="en-US" sz="1600" b="1" dirty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그리하여 통상 보증기간이 지난 후에는 </a:t>
            </a:r>
            <a:r>
              <a:rPr kumimoji="1" lang="en-US" altLang="ko-KR" sz="1600" b="1" dirty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“</a:t>
            </a:r>
            <a:r>
              <a:rPr kumimoji="1" lang="ko-KR" altLang="en-US" sz="1600" b="1" dirty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유상교환</a:t>
            </a:r>
            <a:r>
              <a:rPr kumimoji="1" lang="en-US" altLang="ko-KR" sz="1600" b="1" dirty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”</a:t>
            </a:r>
            <a:r>
              <a:rPr kumimoji="1" lang="ko-KR" altLang="en-US" sz="1600" b="1" dirty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 됩니다</a:t>
            </a:r>
            <a:r>
              <a:rPr kumimoji="1" lang="en-US" altLang="ko-KR" sz="1600" b="1" dirty="0">
                <a:solidFill>
                  <a:srgbClr val="FF0000"/>
                </a:solidFill>
                <a:latin typeface="+mj-ea"/>
                <a:ea typeface="+mj-ea"/>
                <a:cs typeface="SimSun" pitchFamily="2" charset="-122"/>
              </a:rPr>
              <a:t>.</a:t>
            </a:r>
            <a:endParaRPr kumimoji="1" lang="en-US" altLang="ko-KR" sz="1600" dirty="0">
              <a:solidFill>
                <a:srgbClr val="FF0000"/>
              </a:solidFill>
              <a:latin typeface="+mj-ea"/>
              <a:ea typeface="+mj-ea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5289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24096" y="404664"/>
            <a:ext cx="3167784" cy="504056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SD 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카드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주의사항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4095" y="1065069"/>
            <a:ext cx="8424369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1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동작 중에 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SD </a:t>
            </a:r>
            <a:r>
              <a:rPr kumimoji="1" lang="ko-KR" altLang="en-US" sz="1600" dirty="0">
                <a:latin typeface="+mn-ea"/>
                <a:cs typeface="바탕" pitchFamily="18" charset="-127"/>
              </a:rPr>
              <a:t>카드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를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탈착하지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마십시오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. </a:t>
            </a:r>
          </a:p>
          <a:p>
            <a:pPr marL="285750" marR="0" lvl="0" indent="-285750" algn="just" defTabSz="914400" rtl="0" eaLnBrk="1" fontAlgn="base" latinLnBrk="1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예기치 못한 충격을 방지하기 위하여 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SD </a:t>
            </a:r>
            <a:r>
              <a:rPr kumimoji="1" lang="ko-KR" altLang="en-US" sz="1600" dirty="0">
                <a:latin typeface="+mn-ea"/>
                <a:cs typeface="Times New Roman" pitchFamily="18" charset="0"/>
              </a:rPr>
              <a:t>카드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를 탈착 시에는 </a:t>
            </a:r>
            <a:r>
              <a:rPr kumimoji="1" lang="ko-KR" altLang="en-US" sz="1600" dirty="0">
                <a:latin typeface="+mn-ea"/>
                <a:cs typeface="Times New Roman" pitchFamily="18" charset="0"/>
              </a:rPr>
              <a:t>시동을 끄고 반드시 제품의 전원 플러그를 </a:t>
            </a:r>
            <a:r>
              <a:rPr kumimoji="1" lang="ko-KR" altLang="en-US" sz="1600" dirty="0" smtClean="0">
                <a:latin typeface="+mn-ea"/>
                <a:cs typeface="Times New Roman" pitchFamily="18" charset="0"/>
              </a:rPr>
              <a:t>분리한 </a:t>
            </a:r>
            <a:r>
              <a:rPr kumimoji="1" lang="ko-KR" altLang="en-US" sz="1600" dirty="0">
                <a:latin typeface="+mn-ea"/>
                <a:cs typeface="Times New Roman" pitchFamily="18" charset="0"/>
              </a:rPr>
              <a:t>후 </a:t>
            </a:r>
            <a:r>
              <a:rPr kumimoji="1" lang="en-US" altLang="ko-KR" sz="1600" dirty="0">
                <a:latin typeface="+mn-ea"/>
                <a:cs typeface="Times New Roman" pitchFamily="18" charset="0"/>
              </a:rPr>
              <a:t>LCD</a:t>
            </a:r>
            <a:r>
              <a:rPr kumimoji="1" lang="ko-KR" altLang="en-US" sz="1600" dirty="0">
                <a:latin typeface="+mn-ea"/>
                <a:cs typeface="Times New Roman" pitchFamily="18" charset="0"/>
              </a:rPr>
              <a:t>가 완전히 꺼지면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imes New Roman" pitchFamily="18" charset="0"/>
              </a:rPr>
              <a:t>탈착하시기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itchFamily="18" charset="0"/>
              </a:rPr>
              <a:t>바랍니다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itchFamily="18" charset="0"/>
              </a:rPr>
              <a:t>.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itchFamily="18" charset="0"/>
              </a:rPr>
              <a:t>다시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imes New Roman" pitchFamily="18" charset="0"/>
              </a:rPr>
              <a:t>삽입 시에는 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itchFamily="18" charset="0"/>
              </a:rPr>
              <a:t>SD</a:t>
            </a:r>
            <a:r>
              <a:rPr kumimoji="1" lang="en-US" altLang="zh-CN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itchFamily="18" charset="0"/>
              </a:rPr>
              <a:t> </a:t>
            </a:r>
            <a:r>
              <a:rPr kumimoji="1" lang="ko-KR" altLang="en-US" sz="1600" dirty="0">
                <a:latin typeface="+mn-ea"/>
                <a:cs typeface="Times New Roman" pitchFamily="18" charset="0"/>
              </a:rPr>
              <a:t>카드</a:t>
            </a:r>
            <a:r>
              <a:rPr kumimoji="1" lang="en-US" altLang="ko-KR" sz="1600" dirty="0">
                <a:latin typeface="+mn-ea"/>
                <a:cs typeface="Times New Roman" pitchFamily="18" charset="0"/>
              </a:rPr>
              <a:t>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itchFamily="18" charset="0"/>
              </a:rPr>
              <a:t>방향을 주의하여 삽입하십시오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Times New Roman" pitchFamily="18" charset="0"/>
              </a:rPr>
              <a:t>.</a:t>
            </a:r>
          </a:p>
          <a:p>
            <a:pPr marL="285750" marR="0" lvl="0" indent="-285750" algn="just" defTabSz="914400" rtl="0" eaLnBrk="1" fontAlgn="base" latinLnBrk="1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ko-KR" altLang="en-US" sz="1600" dirty="0">
                <a:latin typeface="+mn-ea"/>
                <a:cs typeface="Times New Roman" pitchFamily="18" charset="0"/>
              </a:rPr>
              <a:t>역 삽입 시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에는 블랙박스 또는 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SD </a:t>
            </a:r>
            <a:r>
              <a:rPr kumimoji="1" lang="ko-KR" altLang="en-US" sz="1600" dirty="0">
                <a:latin typeface="+mn-ea"/>
                <a:cs typeface="Times New Roman" pitchFamily="18" charset="0"/>
              </a:rPr>
              <a:t>카드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가 손상을 입을 수 있으니 주의하시길 바랍니다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SD </a:t>
            </a:r>
            <a:r>
              <a:rPr kumimoji="1" lang="ko-KR" altLang="en-US" sz="1600" dirty="0">
                <a:latin typeface="+mn-ea"/>
                <a:cs typeface="Times New Roman" pitchFamily="18" charset="0"/>
              </a:rPr>
              <a:t>카드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가 블랙박스에 삽입된 후에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, SD </a:t>
            </a:r>
            <a:r>
              <a:rPr kumimoji="1" lang="ko-KR" altLang="en-US" sz="1600" dirty="0">
                <a:latin typeface="+mn-ea"/>
                <a:cs typeface="Times New Roman" pitchFamily="18" charset="0"/>
              </a:rPr>
              <a:t>카드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는 기본적으로 저장장치가 되고 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SD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카드 원래의 정보는 읽을 수가 없습니다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.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285750" marR="0" lvl="0" indent="-285750" algn="just" defTabSz="914400" rtl="0" eaLnBrk="0" fontAlgn="base" latinLnBrk="0" hangingPunct="0"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만약 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SD </a:t>
            </a:r>
            <a:r>
              <a:rPr kumimoji="1" lang="ko-KR" altLang="en-US" sz="1600" dirty="0">
                <a:latin typeface="+mn-ea"/>
                <a:cs typeface="Times New Roman" pitchFamily="18" charset="0"/>
              </a:rPr>
              <a:t>카드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가 블랙박스와 호환이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안</a:t>
            </a:r>
            <a:r>
              <a:rPr kumimoji="1" lang="ko-KR" altLang="en-US" sz="1600" dirty="0" smtClean="0">
                <a:latin typeface="+mn-ea"/>
                <a:cs typeface="바탕" pitchFamily="18" charset="-127"/>
              </a:rPr>
              <a:t>되거나</a:t>
            </a:r>
            <a:r>
              <a:rPr kumimoji="1" lang="en-US" altLang="ko-KR" sz="1600" dirty="0" smtClean="0">
                <a:latin typeface="+mn-ea"/>
                <a:cs typeface="바탕" pitchFamily="18" charset="-127"/>
              </a:rPr>
              <a:t>, </a:t>
            </a:r>
            <a:r>
              <a:rPr kumimoji="1" lang="ko-KR" altLang="en-US" sz="1600" dirty="0" smtClean="0">
                <a:latin typeface="+mn-ea"/>
                <a:cs typeface="바탕" pitchFamily="18" charset="-127"/>
              </a:rPr>
              <a:t>인식이 안되면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 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SD </a:t>
            </a:r>
            <a:r>
              <a:rPr kumimoji="1" lang="ko-KR" altLang="en-US" sz="1600" dirty="0">
                <a:latin typeface="+mn-ea"/>
                <a:cs typeface="바탕" pitchFamily="18" charset="-127"/>
              </a:rPr>
              <a:t>카드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를 다시 삽입하거나 메뉴에서 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SD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카드 포맷 또는 새로운 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SD </a:t>
            </a:r>
            <a:r>
              <a:rPr kumimoji="1" lang="ko-KR" altLang="en-US" sz="1600" dirty="0">
                <a:latin typeface="+mn-ea"/>
                <a:cs typeface="바탕" pitchFamily="18" charset="-127"/>
              </a:rPr>
              <a:t>카드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로 교체하십시오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SD </a:t>
            </a:r>
            <a:r>
              <a:rPr kumimoji="1" lang="ko-KR" altLang="en-US" sz="1600" dirty="0">
                <a:latin typeface="+mn-ea"/>
                <a:cs typeface="바탕" pitchFamily="18" charset="-127"/>
              </a:rPr>
              <a:t>카드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가 장착되어 있지 않거나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바탕" pitchFamily="18" charset="-127"/>
              </a:rPr>
              <a:t>,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바탕" pitchFamily="18" charset="-127"/>
              </a:rPr>
              <a:t>인식 불가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effectLst/>
                <a:latin typeface="+mn-ea"/>
                <a:cs typeface="바탕" pitchFamily="18" charset="-127"/>
              </a:rPr>
              <a:t>상태면  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바탕" pitchFamily="18" charset="-127"/>
              </a:rPr>
              <a:t>“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바탕" pitchFamily="18" charset="-127"/>
              </a:rPr>
              <a:t>SD</a:t>
            </a:r>
            <a:r>
              <a:rPr kumimoji="1" lang="ko-KR" altLang="en-US" sz="1600" b="1" dirty="0">
                <a:solidFill>
                  <a:srgbClr val="FF0000"/>
                </a:solidFill>
                <a:latin typeface="+mn-ea"/>
                <a:cs typeface="바탕" pitchFamily="18" charset="-127"/>
              </a:rPr>
              <a:t>카드를</a:t>
            </a:r>
            <a:r>
              <a:rPr kumimoji="1" lang="en-US" altLang="ko-KR" sz="1600" b="1" dirty="0">
                <a:solidFill>
                  <a:srgbClr val="FF0000"/>
                </a:solidFill>
                <a:latin typeface="+mn-ea"/>
                <a:cs typeface="바탕" pitchFamily="18" charset="-127"/>
              </a:rPr>
              <a:t>(</a:t>
            </a:r>
            <a:r>
              <a:rPr kumimoji="1" lang="ko-KR" altLang="en-US" sz="1600" b="1" dirty="0">
                <a:solidFill>
                  <a:srgbClr val="FF0000"/>
                </a:solidFill>
                <a:latin typeface="+mn-ea"/>
                <a:cs typeface="바탕" pitchFamily="18" charset="-127"/>
              </a:rPr>
              <a:t>다시</a:t>
            </a:r>
            <a:r>
              <a:rPr kumimoji="1" lang="en-US" altLang="ko-KR" sz="1600" b="1" dirty="0">
                <a:solidFill>
                  <a:srgbClr val="FF0000"/>
                </a:solidFill>
                <a:latin typeface="+mn-ea"/>
                <a:cs typeface="바탕" pitchFamily="18" charset="-127"/>
              </a:rPr>
              <a:t>)</a:t>
            </a:r>
            <a:r>
              <a:rPr kumimoji="1" lang="ko-KR" altLang="en-US" sz="1600" b="1" dirty="0">
                <a:solidFill>
                  <a:srgbClr val="FF0000"/>
                </a:solidFill>
                <a:latin typeface="+mn-ea"/>
                <a:cs typeface="바탕" pitchFamily="18" charset="-127"/>
              </a:rPr>
              <a:t>넣어주세요</a:t>
            </a:r>
            <a:r>
              <a:rPr kumimoji="1" lang="en-US" altLang="ko-KR" sz="1600" b="1" dirty="0">
                <a:solidFill>
                  <a:srgbClr val="FF0000"/>
                </a:solidFill>
                <a:latin typeface="+mn-ea"/>
                <a:cs typeface="바탕" pitchFamily="18" charset="-127"/>
              </a:rPr>
              <a:t>”</a:t>
            </a:r>
            <a:r>
              <a:rPr kumimoji="1" lang="ko-KR" altLang="en-US" sz="1600" b="1" dirty="0">
                <a:solidFill>
                  <a:srgbClr val="FF0000"/>
                </a:solidFill>
                <a:latin typeface="+mn-ea"/>
                <a:cs typeface="바탕" pitchFamily="18" charset="-127"/>
              </a:rPr>
              <a:t>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바탕" pitchFamily="18" charset="-127"/>
              </a:rPr>
              <a:t>라고 표기됩니다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바탕" pitchFamily="18" charset="-127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ko-KR" altLang="en-US" sz="16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사용환경 및 </a:t>
            </a:r>
            <a:r>
              <a:rPr kumimoji="1" lang="en-US" altLang="ko-KR" sz="16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SD </a:t>
            </a:r>
            <a:r>
              <a:rPr kumimoji="1" lang="ko-KR" altLang="en-US" sz="16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카드의 상태에 따라 녹화가 되지 않을 수 있습니다</a:t>
            </a:r>
            <a:r>
              <a:rPr kumimoji="1" lang="en-US" altLang="ko-KR" sz="16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. </a:t>
            </a:r>
            <a:r>
              <a:rPr kumimoji="1" lang="ko-KR" altLang="en-US" sz="16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수시로 본 기기의 영상 </a:t>
            </a:r>
            <a:r>
              <a:rPr kumimoji="1" lang="ko-KR" altLang="en-US" sz="1600" dirty="0" smtClean="0">
                <a:solidFill>
                  <a:srgbClr val="000000"/>
                </a:solidFill>
                <a:latin typeface="+mn-ea"/>
                <a:cs typeface="굴림" pitchFamily="50" charset="-127"/>
              </a:rPr>
              <a:t>저장 상태를 </a:t>
            </a:r>
            <a:r>
              <a:rPr kumimoji="1" lang="ko-KR" altLang="en-US" sz="16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체크하여 주십시오</a:t>
            </a:r>
            <a:r>
              <a:rPr kumimoji="1" lang="en-US" altLang="ko-KR" sz="16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en-US" altLang="ko-KR" sz="16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SD </a:t>
            </a:r>
            <a:r>
              <a:rPr kumimoji="1" lang="ko-KR" altLang="en-US" sz="16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카드는 </a:t>
            </a:r>
            <a:r>
              <a:rPr kumimoji="1" lang="ko-KR" altLang="en-US" sz="1600" dirty="0" smtClean="0">
                <a:solidFill>
                  <a:srgbClr val="000000"/>
                </a:solidFill>
                <a:latin typeface="+mn-ea"/>
                <a:cs typeface="굴림" pitchFamily="50" charset="-127"/>
              </a:rPr>
              <a:t>관리 상태에 </a:t>
            </a:r>
            <a:r>
              <a:rPr kumimoji="1" lang="ko-KR" altLang="en-US" sz="16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따라 제품 수명이 상이할 수 있습니다</a:t>
            </a:r>
            <a:r>
              <a:rPr kumimoji="1" lang="en-US" altLang="ko-KR" sz="16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ko-KR" altLang="en-US" sz="16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장기간 사용에 의한 데이터 소멸에 대해 당사는 일체의 책임을 지지 않습니다</a:t>
            </a:r>
            <a:r>
              <a:rPr kumimoji="1" lang="en-US" altLang="ko-KR" sz="16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spcBef>
                <a:spcPts val="50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사용 중 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SD </a:t>
            </a:r>
            <a:r>
              <a:rPr kumimoji="1" lang="ko-KR" altLang="en-US" sz="16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카드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를 꺼내거나 전원을 </a:t>
            </a:r>
            <a:r>
              <a:rPr kumimoji="1" lang="ko-KR" altLang="en-US" sz="16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껐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을 시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마지막 데이터가 존재하지 않을 수 있으며</a:t>
            </a: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</a:t>
            </a:r>
            <a:r>
              <a:rPr kumimoji="1" lang="en-US" altLang="ko-KR" sz="16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 </a:t>
            </a:r>
            <a:r>
              <a:rPr kumimoji="1" lang="ko-KR" altLang="en-US" sz="16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이에 대해 당사는 일절 그 책임을 지지 않습니다</a:t>
            </a:r>
            <a:r>
              <a:rPr kumimoji="1" lang="en-US" altLang="ko-KR" sz="16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.</a:t>
            </a:r>
            <a:r>
              <a:rPr kumimoji="1" lang="ko-K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 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323528" y="332656"/>
            <a:ext cx="3672408" cy="576064"/>
          </a:xfrm>
          <a:prstGeom prst="roundRect">
            <a:avLst/>
          </a:prstGeom>
          <a:solidFill>
            <a:srgbClr val="D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u="sng" dirty="0">
                <a:solidFill>
                  <a:srgbClr val="FF0000"/>
                </a:solidFill>
              </a:rPr>
              <a:t>블랙박스관련 주의사항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4544" y="1196752"/>
            <a:ext cx="856793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-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본 제품은 안전운전 보조 장치로</a:t>
            </a: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,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데이터 손실 및 고장에 의한 손해와 본 기기를 사용함으로써 발생되는   </a:t>
            </a:r>
            <a:endParaRPr kumimoji="1" lang="en-US" altLang="ko-KR" sz="1400" b="1" dirty="0">
              <a:solidFill>
                <a:prstClr val="black"/>
              </a:solidFill>
              <a:latin typeface="+mn-ea"/>
              <a:cs typeface="SimSun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  손해에 관해서</a:t>
            </a: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,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본사는 그 책임을 지지 않습니다</a:t>
            </a: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.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ko-KR" altLang="en-US" sz="1400" b="1" dirty="0">
                <a:latin typeface="+mn-ea"/>
                <a:cs typeface="SimSun" pitchFamily="2" charset="-122"/>
              </a:rPr>
              <a:t> 본체 기기에 임의로 전원을 연결하지 마시고 반드시 함께 제공된 </a:t>
            </a:r>
            <a:r>
              <a:rPr kumimoji="1" lang="ko-KR" altLang="en-US" sz="1400" b="1" dirty="0" smtClean="0">
                <a:latin typeface="+mn-ea"/>
                <a:cs typeface="SimSun" pitchFamily="2" charset="-122"/>
              </a:rPr>
              <a:t>상시 전원 케이블을 </a:t>
            </a:r>
            <a:r>
              <a:rPr kumimoji="1" lang="ko-KR" altLang="en-US" sz="1400" b="1" dirty="0">
                <a:latin typeface="+mn-ea"/>
                <a:cs typeface="SimSun" pitchFamily="2" charset="-122"/>
              </a:rPr>
              <a:t>이용해서 </a:t>
            </a:r>
            <a:r>
              <a:rPr kumimoji="1" lang="ko-KR" altLang="en-US" sz="1400" b="1" dirty="0">
                <a:latin typeface="+mn-ea"/>
                <a:cs typeface="굴림" pitchFamily="50" charset="-127"/>
              </a:rPr>
              <a:t>전원을 </a:t>
            </a:r>
            <a:endParaRPr kumimoji="1" lang="en-US" altLang="ko-KR" sz="1400" b="1" dirty="0">
              <a:latin typeface="+mn-ea"/>
              <a:cs typeface="굴림" pitchFamily="50" charset="-127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latin typeface="+mn-ea"/>
                <a:cs typeface="굴림" pitchFamily="50" charset="-127"/>
              </a:rPr>
              <a:t>  </a:t>
            </a:r>
            <a:r>
              <a:rPr kumimoji="1" lang="ko-KR" altLang="en-US" sz="1400" b="1" dirty="0">
                <a:latin typeface="+mn-ea"/>
                <a:cs typeface="굴림" pitchFamily="50" charset="-127"/>
              </a:rPr>
              <a:t>공급하십시오</a:t>
            </a:r>
            <a:r>
              <a:rPr kumimoji="1" lang="en-US" altLang="ko-KR" sz="1400" b="1" dirty="0" smtClean="0">
                <a:latin typeface="+mn-ea"/>
                <a:cs typeface="굴림" pitchFamily="50" charset="-127"/>
              </a:rPr>
              <a:t>.  </a:t>
            </a:r>
            <a:r>
              <a:rPr kumimoji="1" lang="ko-KR" altLang="en-US" sz="1400" b="1" dirty="0" smtClean="0">
                <a:latin typeface="+mn-ea"/>
                <a:cs typeface="굴림" pitchFamily="50" charset="-127"/>
              </a:rPr>
              <a:t>상시 전원은 </a:t>
            </a:r>
            <a:r>
              <a:rPr kumimoji="1" lang="ko-KR" altLang="en-US" sz="1400" b="1" dirty="0">
                <a:latin typeface="+mn-ea"/>
                <a:cs typeface="굴림" pitchFamily="50" charset="-127"/>
              </a:rPr>
              <a:t>전문가에 의해서 </a:t>
            </a:r>
            <a:r>
              <a:rPr kumimoji="1" lang="ko-KR" altLang="en-US" sz="1400" b="1" dirty="0" smtClean="0">
                <a:latin typeface="+mn-ea"/>
                <a:cs typeface="굴림" pitchFamily="50" charset="-127"/>
              </a:rPr>
              <a:t>설치하십시오</a:t>
            </a:r>
            <a:r>
              <a:rPr kumimoji="1" lang="en-US" altLang="ko-KR" sz="1400" b="1" dirty="0" smtClean="0">
                <a:solidFill>
                  <a:srgbClr val="00B0F0"/>
                </a:solidFill>
                <a:latin typeface="+mn-ea"/>
                <a:cs typeface="굴림" pitchFamily="50" charset="-127"/>
              </a:rPr>
              <a:t>.</a:t>
            </a:r>
            <a:endParaRPr kumimoji="1" lang="en-US" altLang="ko-KR" sz="1400" b="1" dirty="0">
              <a:solidFill>
                <a:srgbClr val="00B0F0"/>
              </a:solidFill>
              <a:latin typeface="+mn-ea"/>
              <a:cs typeface="굴림" pitchFamily="50" charset="-127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-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임의 배선 시 과전압 또는 쇼트로 인해 제품이 손상될 수 있으니 주의해 주시기 바랍니다</a:t>
            </a: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.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srgbClr val="00B050"/>
                </a:solidFill>
                <a:latin typeface="+mn-ea"/>
                <a:cs typeface="SimSun" pitchFamily="2" charset="-122"/>
              </a:rPr>
              <a:t>- </a:t>
            </a:r>
            <a:r>
              <a:rPr kumimoji="1" lang="ko-KR" altLang="en-US" sz="1400" b="1" dirty="0">
                <a:solidFill>
                  <a:srgbClr val="00B050"/>
                </a:solidFill>
                <a:latin typeface="+mn-ea"/>
                <a:cs typeface="SimSun" pitchFamily="2" charset="-122"/>
              </a:rPr>
              <a:t>자동차 엔진 </a:t>
            </a:r>
            <a:r>
              <a:rPr kumimoji="1" lang="ko-KR" altLang="en-US" sz="1400" b="1" dirty="0" smtClean="0">
                <a:solidFill>
                  <a:srgbClr val="00B050"/>
                </a:solidFill>
                <a:latin typeface="+mn-ea"/>
                <a:cs typeface="SimSun" pitchFamily="2" charset="-122"/>
              </a:rPr>
              <a:t>정지 상태</a:t>
            </a:r>
            <a:r>
              <a:rPr kumimoji="1" lang="en-US" altLang="ko-KR" sz="1400" b="1" dirty="0">
                <a:solidFill>
                  <a:srgbClr val="00B050"/>
                </a:solidFill>
                <a:latin typeface="+mn-ea"/>
                <a:cs typeface="SimSun" pitchFamily="2" charset="-122"/>
              </a:rPr>
              <a:t>(ACC/ON)</a:t>
            </a:r>
            <a:r>
              <a:rPr kumimoji="1" lang="ko-KR" altLang="en-US" sz="1400" b="1" dirty="0" smtClean="0">
                <a:solidFill>
                  <a:srgbClr val="00B050"/>
                </a:solidFill>
                <a:latin typeface="+mn-ea"/>
                <a:cs typeface="SimSun" pitchFamily="2" charset="-122"/>
              </a:rPr>
              <a:t>에서 장시간 </a:t>
            </a:r>
            <a:r>
              <a:rPr kumimoji="1" lang="ko-KR" altLang="en-US" sz="1400" b="1" dirty="0">
                <a:solidFill>
                  <a:srgbClr val="00B050"/>
                </a:solidFill>
                <a:latin typeface="+mn-ea"/>
                <a:cs typeface="SimSun" pitchFamily="2" charset="-122"/>
              </a:rPr>
              <a:t>상시 </a:t>
            </a:r>
            <a:r>
              <a:rPr kumimoji="1" lang="ko-KR" altLang="en-US" sz="1400" b="1" dirty="0" smtClean="0">
                <a:solidFill>
                  <a:srgbClr val="00B050"/>
                </a:solidFill>
                <a:latin typeface="+mn-ea"/>
                <a:cs typeface="SimSun" pitchFamily="2" charset="-122"/>
              </a:rPr>
              <a:t>전원 연결 시에 차량이 방전될 </a:t>
            </a:r>
            <a:r>
              <a:rPr kumimoji="1" lang="ko-KR" altLang="en-US" sz="1400" b="1" dirty="0">
                <a:solidFill>
                  <a:srgbClr val="00B050"/>
                </a:solidFill>
                <a:latin typeface="+mn-ea"/>
                <a:cs typeface="SimSun" pitchFamily="2" charset="-122"/>
              </a:rPr>
              <a:t>수 </a:t>
            </a:r>
            <a:endParaRPr kumimoji="1" lang="en-US" altLang="ko-KR" sz="1400" b="1" dirty="0">
              <a:solidFill>
                <a:srgbClr val="00B050"/>
              </a:solidFill>
              <a:latin typeface="+mn-ea"/>
              <a:cs typeface="SimSun" pitchFamily="2" charset="-122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b="1" dirty="0">
                <a:solidFill>
                  <a:srgbClr val="00B050"/>
                </a:solidFill>
                <a:latin typeface="+mn-ea"/>
                <a:cs typeface="SimSun" pitchFamily="2" charset="-122"/>
              </a:rPr>
              <a:t>  있으니 주의해 주시기 바랍니다</a:t>
            </a:r>
            <a:r>
              <a:rPr kumimoji="1" lang="en-US" altLang="ko-KR" sz="1400" b="1" dirty="0">
                <a:solidFill>
                  <a:srgbClr val="00B050"/>
                </a:solidFill>
                <a:latin typeface="+mn-ea"/>
                <a:cs typeface="SimSun" pitchFamily="2" charset="-122"/>
              </a:rPr>
              <a:t>.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  간혹 노후차량이나 겨울철 디젤차량과 같이 한번에 시동이 걸리지 않는 차량에서는  전원공급의 </a:t>
            </a:r>
            <a:endParaRPr kumimoji="1" lang="en-US" altLang="ko-KR" sz="1400" b="1" dirty="0">
              <a:solidFill>
                <a:prstClr val="black"/>
              </a:solidFill>
              <a:latin typeface="+mn-ea"/>
              <a:cs typeface="SimSun" pitchFamily="2" charset="-122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 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불안정으로 인해 기기가 고장 날수 있습니다</a:t>
            </a: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.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따라서 시동 전 </a:t>
            </a:r>
            <a:r>
              <a:rPr kumimoji="1" lang="ko-KR" altLang="en-US" sz="1400" b="1" dirty="0" smtClean="0">
                <a:solidFill>
                  <a:prstClr val="black"/>
                </a:solidFill>
                <a:latin typeface="+mn-ea"/>
                <a:cs typeface="SimSun" pitchFamily="2" charset="-122"/>
              </a:rPr>
              <a:t>전원 단자를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먼저 분리하고</a:t>
            </a: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,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시동이 </a:t>
            </a:r>
            <a:endParaRPr kumimoji="1" lang="en-US" altLang="ko-KR" sz="1400" b="1" dirty="0">
              <a:solidFill>
                <a:prstClr val="black"/>
              </a:solidFill>
              <a:latin typeface="+mn-ea"/>
              <a:cs typeface="SimSun" pitchFamily="2" charset="-122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 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안정적으로  걸린 후 </a:t>
            </a:r>
            <a:r>
              <a:rPr kumimoji="1" lang="ko-KR" altLang="en-US" sz="1400" b="1" dirty="0" smtClean="0">
                <a:solidFill>
                  <a:prstClr val="black"/>
                </a:solidFill>
                <a:latin typeface="+mn-ea"/>
                <a:cs typeface="SimSun" pitchFamily="2" charset="-122"/>
              </a:rPr>
              <a:t>전원 단자를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연결하여 주시기 바랍니다</a:t>
            </a: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.</a:t>
            </a:r>
            <a:endParaRPr kumimoji="1" lang="en-US" altLang="ko-KR" sz="1400" b="1" dirty="0">
              <a:solidFill>
                <a:prstClr val="black"/>
              </a:solidFill>
              <a:latin typeface="+mn-ea"/>
              <a:cs typeface="굴림" pitchFamily="50" charset="-127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 주행 전에 블랙박스의 고정상태를  잘 확인하시어 운전 중 낙하사고가 일어나지 않도록  반드시 확인</a:t>
            </a:r>
            <a:endParaRPr kumimoji="1" lang="en-US" altLang="ko-KR" sz="1400" b="1" dirty="0">
              <a:solidFill>
                <a:prstClr val="black"/>
              </a:solidFill>
              <a:latin typeface="+mn-ea"/>
              <a:cs typeface="SimSun" pitchFamily="2" charset="-122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  후 주행하시기 바랍니다</a:t>
            </a: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SimSun" pitchFamily="2" charset="-122"/>
              </a:rPr>
              <a:t>.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-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본 제품은 차량의 사고영상을 녹화 저장하지만</a:t>
            </a: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사용환경 및 관리상태에 따라 사고 영상이 녹화되지  </a:t>
            </a:r>
            <a:endParaRPr kumimoji="1" lang="en-US" altLang="ko-KR" sz="1400" b="1" dirty="0">
              <a:solidFill>
                <a:prstClr val="black"/>
              </a:solidFill>
              <a:latin typeface="+mn-ea"/>
              <a:cs typeface="굴림" pitchFamily="50" charset="-127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  않을 수 있으며</a:t>
            </a: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미세한 충격의 사고는 충격감지센서가 작동하지 않을 수 있습니다</a:t>
            </a:r>
            <a:r>
              <a:rPr kumimoji="1" lang="en-US" altLang="ko-KR" sz="1400" b="1" dirty="0">
                <a:solidFill>
                  <a:prstClr val="black"/>
                </a:solidFill>
                <a:latin typeface="+mn-ea"/>
                <a:cs typeface="굴림" pitchFamily="50" charset="-127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969" y="399430"/>
            <a:ext cx="3456384" cy="461665"/>
          </a:xfrm>
          <a:prstGeom prst="rect">
            <a:avLst/>
          </a:prstGeom>
          <a:solidFill>
            <a:srgbClr val="DE2E47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블랙박스관련 주의사항</a:t>
            </a:r>
          </a:p>
        </p:txBody>
      </p:sp>
    </p:spTree>
    <p:extLst>
      <p:ext uri="{BB962C8B-B14F-4D97-AF65-F5344CB8AC3E}">
        <p14:creationId xmlns:p14="http://schemas.microsoft.com/office/powerpoint/2010/main" val="3581359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13935</TotalTime>
  <Words>3826</Words>
  <Application>Microsoft Office PowerPoint</Application>
  <PresentationFormat>화면 슬라이드 쇼(4:3)</PresentationFormat>
  <Paragraphs>693</Paragraphs>
  <Slides>39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39</vt:i4>
      </vt:variant>
    </vt:vector>
  </HeadingPairs>
  <TitlesOfParts>
    <vt:vector size="41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best0007</dc:creator>
  <cp:lastModifiedBy>Windows 사용자</cp:lastModifiedBy>
  <cp:revision>1078</cp:revision>
  <cp:lastPrinted>2016-11-23T02:31:17Z</cp:lastPrinted>
  <dcterms:created xsi:type="dcterms:W3CDTF">2015-03-15T10:00:07Z</dcterms:created>
  <dcterms:modified xsi:type="dcterms:W3CDTF">2019-07-24T05:26:42Z</dcterms:modified>
</cp:coreProperties>
</file>